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notesSlides/notesSlide5.xml" ContentType="application/vnd.openxmlformats-officedocument.presentationml.notesSlide+xml"/>
  <Override PartName="/ppt/notesSlides/notesSlide20.xml" ContentType="application/vnd.openxmlformats-officedocument.presentationml.notes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notesSlides/notesSlide17.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slides/slide7.xml" ContentType="application/vnd.openxmlformats-officedocument.presentationml.slide+xml"/>
  <Override PartName="/ppt/notesSlides/notesSlide18.xml" ContentType="application/vnd.openxmlformats-officedocument.presentationml.notes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slides/slide8.xml" ContentType="application/vnd.openxmlformats-officedocument.presentationml.slide+xml"/>
  <Override PartName="/ppt/notesSlides/notesSlide10.xml" ContentType="application/vnd.openxmlformats-officedocument.presentationml.notes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32" r:id="rId1"/>
  </p:sldMasterIdLst>
  <p:notesMasterIdLst>
    <p:notesMasterId r:id="rId29"/>
  </p:notesMasterIdLst>
  <p:sldIdLst>
    <p:sldId id="258"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6" r:id="rId23"/>
    <p:sldId id="283" r:id="rId24"/>
    <p:sldId id="285" r:id="rId25"/>
    <p:sldId id="284" r:id="rId26"/>
    <p:sldId id="287" r:id="rId27"/>
    <p:sldId id="26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F26322"/>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5141" autoAdjust="0"/>
    <p:restoredTop sz="62151" autoAdjust="0"/>
  </p:normalViewPr>
  <p:slideViewPr>
    <p:cSldViewPr>
      <p:cViewPr varScale="1">
        <p:scale>
          <a:sx n="77" d="100"/>
          <a:sy n="77" d="100"/>
        </p:scale>
        <p:origin x="-1328"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3A53D-A7B8-DE41-A948-085DB27BF352}" type="datetimeFigureOut">
              <a:rPr lang="en-US" smtClean="0"/>
              <a:pPr/>
              <a:t>6/17/16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AC35F8-E113-A043-8711-D86B2FE95F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C8C25-B181-CB49-9891-B574692DB9FE}" type="slidenum">
              <a:rPr lang="en-US"/>
              <a:pPr/>
              <a:t>2</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r>
              <a:rPr lang="en-US" dirty="0" smtClean="0"/>
              <a:t>Working with college students?</a:t>
            </a:r>
            <a:r>
              <a:rPr lang="en-US" baseline="0" dirty="0" smtClean="0"/>
              <a:t> </a:t>
            </a:r>
            <a:r>
              <a:rPr lang="en-US" dirty="0" smtClean="0"/>
              <a:t>Working with an ED population? </a:t>
            </a:r>
          </a:p>
          <a:p>
            <a:endParaRPr lang="en-US" dirty="0" smtClean="0"/>
          </a:p>
          <a:p>
            <a:r>
              <a:rPr lang="en-US" dirty="0" smtClean="0"/>
              <a:t>Private practice? Medical</a:t>
            </a:r>
            <a:r>
              <a:rPr lang="en-US" baseline="0" dirty="0" smtClean="0"/>
              <a:t> setting? </a:t>
            </a:r>
            <a:r>
              <a:rPr lang="en-US" baseline="0" dirty="0" err="1" smtClean="0"/>
              <a:t>Comm</a:t>
            </a:r>
            <a:r>
              <a:rPr lang="en-US" baseline="0" dirty="0" smtClean="0"/>
              <a:t> MH? College Counseling? </a:t>
            </a:r>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12</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sz="1200" b="1" kern="1200" dirty="0" smtClean="0">
                <a:solidFill>
                  <a:schemeClr val="tx1"/>
                </a:solidFill>
                <a:latin typeface="Arial" pitchFamily="4" charset="0"/>
                <a:ea typeface="+mn-ea"/>
                <a:cs typeface="+mn-cs"/>
              </a:rPr>
              <a:t>ACT for disordered eating and body image disturbances.  </a:t>
            </a:r>
            <a:endParaRPr lang="en-US" sz="1200" kern="1200" dirty="0" smtClean="0">
              <a:solidFill>
                <a:schemeClr val="tx1"/>
              </a:solidFill>
              <a:latin typeface="Arial" pitchFamily="4" charset="0"/>
              <a:ea typeface="+mn-ea"/>
              <a:cs typeface="+mn-cs"/>
            </a:endParaRPr>
          </a:p>
          <a:p>
            <a:r>
              <a:rPr lang="en-US" sz="1200" kern="1200" dirty="0" smtClean="0">
                <a:solidFill>
                  <a:schemeClr val="tx1"/>
                </a:solidFill>
                <a:latin typeface="Arial" pitchFamily="4" charset="0"/>
                <a:ea typeface="+mn-ea"/>
                <a:cs typeface="+mn-cs"/>
              </a:rPr>
              <a:t>	</a:t>
            </a:r>
            <a:endParaRPr lang="ru-R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ACT for ED research:</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7 </a:t>
            </a:r>
            <a:r>
              <a:rPr lang="en-US" sz="1200" b="1" kern="1200" dirty="0" err="1" smtClean="0">
                <a:solidFill>
                  <a:schemeClr val="tx1"/>
                </a:solidFill>
                <a:latin typeface="+mn-lt"/>
                <a:ea typeface="+mn-ea"/>
                <a:cs typeface="+mn-cs"/>
              </a:rPr>
              <a:t>mins</a:t>
            </a:r>
            <a:endParaRPr lang="en-US" sz="1200" b="1" kern="1200" dirty="0" smtClean="0">
              <a:solidFill>
                <a:schemeClr val="tx1"/>
              </a:solidFill>
              <a:latin typeface="Arial" pitchFamily="4" charset="0"/>
              <a:ea typeface="+mn-ea"/>
              <a:cs typeface="+mn-cs"/>
            </a:endParaRPr>
          </a:p>
          <a:p>
            <a:endParaRPr lang="en-US" sz="1200" b="1" kern="1200" dirty="0" smtClean="0">
              <a:solidFill>
                <a:schemeClr val="tx1"/>
              </a:solidFill>
              <a:latin typeface="Arial" pitchFamily="4" charset="0"/>
              <a:ea typeface="+mn-ea"/>
              <a:cs typeface="+mn-cs"/>
            </a:endParaRPr>
          </a:p>
          <a:p>
            <a:endParaRPr lang="en-US" sz="1200" b="1" kern="1200" dirty="0" smtClean="0">
              <a:solidFill>
                <a:schemeClr val="tx1"/>
              </a:solidFill>
              <a:latin typeface="Arial" pitchFamily="4" charset="0"/>
              <a:ea typeface="+mn-ea"/>
              <a:cs typeface="+mn-cs"/>
            </a:endParaRPr>
          </a:p>
          <a:p>
            <a:r>
              <a:rPr lang="en-US" sz="1200" b="1" kern="1200" dirty="0" smtClean="0">
                <a:solidFill>
                  <a:schemeClr val="tx1"/>
                </a:solidFill>
                <a:latin typeface="Arial" pitchFamily="4" charset="0"/>
                <a:ea typeface="+mn-ea"/>
                <a:cs typeface="+mn-cs"/>
              </a:rPr>
              <a:t>ACT for disordered eating and body image disturbances.  </a:t>
            </a:r>
          </a:p>
          <a:p>
            <a:endParaRPr lang="en-US" sz="1200" b="1" kern="1200" dirty="0" smtClean="0">
              <a:solidFill>
                <a:schemeClr val="tx1"/>
              </a:solidFill>
              <a:latin typeface="Arial" pitchFamily="4" charset="0"/>
              <a:ea typeface="+mn-ea"/>
              <a:cs typeface="+mn-cs"/>
            </a:endParaRPr>
          </a:p>
          <a:p>
            <a:pPr marL="0" marR="0" lvl="1" indent="0" algn="l" defTabSz="457200" rtl="0" eaLnBrk="1" fontAlgn="auto" latinLnBrk="0" hangingPunct="1">
              <a:lnSpc>
                <a:spcPct val="100000"/>
              </a:lnSpc>
              <a:spcBef>
                <a:spcPts val="0"/>
              </a:spcBef>
              <a:spcAft>
                <a:spcPts val="0"/>
              </a:spcAft>
              <a:buClrTx/>
              <a:buSzTx/>
              <a:buFont typeface="Arial"/>
              <a:buChar char="•"/>
              <a:tabLst/>
              <a:defRPr/>
            </a:pPr>
            <a:r>
              <a:rPr lang="en-US" dirty="0" smtClean="0">
                <a:latin typeface="Arial" pitchFamily="4" charset="0"/>
              </a:rPr>
              <a:t> Small or medium</a:t>
            </a:r>
            <a:r>
              <a:rPr lang="en-US" baseline="0" dirty="0" smtClean="0">
                <a:latin typeface="Arial" pitchFamily="4" charset="0"/>
              </a:rPr>
              <a:t> effect sizes suggest </a:t>
            </a:r>
            <a:r>
              <a:rPr lang="en-US" sz="1600" kern="1200" baseline="0" dirty="0" smtClean="0">
                <a:latin typeface="Arial" pitchFamily="4" charset="0"/>
              </a:rPr>
              <a:t>t</a:t>
            </a:r>
            <a:r>
              <a:rPr lang="en-US" sz="1600" kern="1200" dirty="0" smtClean="0">
                <a:latin typeface="Arial" pitchFamily="4" charset="0"/>
              </a:rPr>
              <a:t>hese interventions may be ineffective with community samples exhibiting minimal binge eating behavior. </a:t>
            </a:r>
          </a:p>
          <a:p>
            <a:pPr marL="0" marR="0" lvl="1" indent="0" algn="l" defTabSz="457200" rtl="0" eaLnBrk="1" fontAlgn="auto" latinLnBrk="0" hangingPunct="1">
              <a:lnSpc>
                <a:spcPct val="100000"/>
              </a:lnSpc>
              <a:spcBef>
                <a:spcPts val="0"/>
              </a:spcBef>
              <a:spcAft>
                <a:spcPts val="0"/>
              </a:spcAft>
              <a:buClrTx/>
              <a:buSzTx/>
              <a:buFont typeface="Arial"/>
              <a:buNone/>
              <a:tabLst/>
              <a:defRPr/>
            </a:pPr>
            <a:endParaRPr lang="en-US" sz="1600" kern="1200" dirty="0" smtClean="0">
              <a:latin typeface="Arial" pitchFamily="4" charset="0"/>
            </a:endParaRPr>
          </a:p>
          <a:p>
            <a:pPr marL="0" marR="0" lvl="1" indent="0" algn="l" defTabSz="457200" rtl="0" eaLnBrk="1" fontAlgn="auto" latinLnBrk="0" hangingPunct="1">
              <a:lnSpc>
                <a:spcPct val="100000"/>
              </a:lnSpc>
              <a:spcBef>
                <a:spcPts val="0"/>
              </a:spcBef>
              <a:spcAft>
                <a:spcPts val="0"/>
              </a:spcAft>
              <a:buClrTx/>
              <a:buSzTx/>
              <a:buFont typeface="Arial"/>
              <a:buChar char="•"/>
              <a:tabLst/>
              <a:defRPr/>
            </a:pPr>
            <a:r>
              <a:rPr lang="en-US" dirty="0" smtClean="0">
                <a:latin typeface="Arial" pitchFamily="4" charset="0"/>
              </a:rPr>
              <a:t>t</a:t>
            </a:r>
            <a:r>
              <a:rPr lang="en-US" sz="1600" kern="1200" dirty="0" smtClean="0">
                <a:latin typeface="Arial" pitchFamily="4" charset="0"/>
              </a:rPr>
              <a:t>he fourth study was the first to implement ACT for bariatric surgery patients (</a:t>
            </a:r>
            <a:r>
              <a:rPr lang="en-US" sz="1600" kern="1200" dirty="0" err="1" smtClean="0">
                <a:latin typeface="Arial" pitchFamily="4" charset="0"/>
              </a:rPr>
              <a:t>Weineland</a:t>
            </a:r>
            <a:r>
              <a:rPr lang="en-US" sz="1600" kern="1200" dirty="0" smtClean="0">
                <a:latin typeface="Arial" pitchFamily="4" charset="0"/>
              </a:rPr>
              <a:t>, </a:t>
            </a:r>
            <a:r>
              <a:rPr lang="en-US" sz="1600" kern="1200" dirty="0" err="1" smtClean="0">
                <a:latin typeface="Arial" pitchFamily="4" charset="0"/>
              </a:rPr>
              <a:t>Arvidsson</a:t>
            </a:r>
            <a:r>
              <a:rPr lang="en-US" sz="1600" kern="1200" dirty="0" smtClean="0">
                <a:latin typeface="Arial" pitchFamily="4" charset="0"/>
              </a:rPr>
              <a:t>, </a:t>
            </a:r>
            <a:r>
              <a:rPr lang="en-US" sz="1600" kern="1200" dirty="0" err="1" smtClean="0">
                <a:latin typeface="Arial" pitchFamily="4" charset="0"/>
              </a:rPr>
              <a:t>Kakoulidis</a:t>
            </a:r>
            <a:r>
              <a:rPr lang="en-US" sz="1600" kern="1200" dirty="0" smtClean="0">
                <a:latin typeface="Arial" pitchFamily="4" charset="0"/>
              </a:rPr>
              <a:t>, &amp; Dahl, 2012b)</a:t>
            </a:r>
          </a:p>
          <a:p>
            <a:pPr lvl="2"/>
            <a:r>
              <a:rPr lang="en-US" sz="1200" kern="1200" dirty="0" smtClean="0">
                <a:latin typeface="Arial" pitchFamily="4" charset="0"/>
              </a:rPr>
              <a:t>(</a:t>
            </a:r>
            <a:r>
              <a:rPr lang="en-US" sz="1200" kern="1200" dirty="0" err="1" smtClean="0">
                <a:latin typeface="Arial" pitchFamily="4" charset="0"/>
              </a:rPr>
              <a:t>n</a:t>
            </a:r>
            <a:r>
              <a:rPr lang="en-US" sz="1200" kern="1200" dirty="0" smtClean="0">
                <a:latin typeface="Arial" pitchFamily="4" charset="0"/>
              </a:rPr>
              <a:t> = 39) </a:t>
            </a:r>
          </a:p>
          <a:p>
            <a:pPr lvl="2">
              <a:buFont typeface="Arial"/>
              <a:buChar char="•"/>
            </a:pPr>
            <a:r>
              <a:rPr lang="en-US" sz="1200" kern="1200" baseline="0" dirty="0" smtClean="0">
                <a:latin typeface="Arial" pitchFamily="4" charset="0"/>
              </a:rPr>
              <a:t> </a:t>
            </a:r>
            <a:r>
              <a:rPr lang="en-US" sz="1200" kern="1200" dirty="0" smtClean="0">
                <a:latin typeface="Arial" pitchFamily="4" charset="0"/>
              </a:rPr>
              <a:t>intervention involving two face-to-face sessions, a six-week Internet-based treatment, and brief weekly telephone support sessions</a:t>
            </a:r>
          </a:p>
          <a:p>
            <a:pPr lvl="2">
              <a:buFont typeface="Arial"/>
              <a:buChar char="•"/>
            </a:pPr>
            <a:r>
              <a:rPr lang="en-US" sz="1200" kern="1200" dirty="0" smtClean="0">
                <a:latin typeface="Arial" pitchFamily="4" charset="0"/>
              </a:rPr>
              <a:t>intervention had a significant impact on “eating disordered behavior, self perceived body dissatisfaction, quality of life and acceptance of previously avoided thoughts and feelings related to weight” (</a:t>
            </a:r>
            <a:r>
              <a:rPr lang="en-US" sz="1200" kern="1200" dirty="0" err="1" smtClean="0">
                <a:latin typeface="Arial" pitchFamily="4" charset="0"/>
              </a:rPr>
              <a:t>p</a:t>
            </a:r>
            <a:r>
              <a:rPr lang="en-US" sz="1200" kern="1200" dirty="0" smtClean="0">
                <a:latin typeface="Arial" pitchFamily="4" charset="0"/>
              </a:rPr>
              <a:t>. e28).  </a:t>
            </a:r>
          </a:p>
          <a:p>
            <a:pPr marL="0" marR="0" lvl="1" indent="0" algn="l" defTabSz="457200" rtl="0" eaLnBrk="1" fontAlgn="auto" latinLnBrk="0" hangingPunct="1">
              <a:lnSpc>
                <a:spcPct val="100000"/>
              </a:lnSpc>
              <a:spcBef>
                <a:spcPts val="0"/>
              </a:spcBef>
              <a:spcAft>
                <a:spcPts val="0"/>
              </a:spcAft>
              <a:buClrTx/>
              <a:buSzTx/>
              <a:buFont typeface="Arial"/>
              <a:buNone/>
              <a:tabLst/>
              <a:defRPr/>
            </a:pPr>
            <a:endParaRPr lang="en-US" sz="1600" kern="1200" dirty="0" smtClean="0">
              <a:latin typeface="Arial" pitchFamily="4" charset="0"/>
            </a:endParaRPr>
          </a:p>
          <a:p>
            <a:pPr marL="0" marR="0" lvl="1" indent="0" algn="l" defTabSz="457200" rtl="0" eaLnBrk="1" fontAlgn="auto" latinLnBrk="0" hangingPunct="1">
              <a:lnSpc>
                <a:spcPct val="100000"/>
              </a:lnSpc>
              <a:spcBef>
                <a:spcPts val="0"/>
              </a:spcBef>
              <a:spcAft>
                <a:spcPts val="0"/>
              </a:spcAft>
              <a:buClrTx/>
              <a:buSzTx/>
              <a:buFont typeface="Arial"/>
              <a:buChar char="•"/>
              <a:tabLst/>
              <a:defRPr/>
            </a:pPr>
            <a:r>
              <a:rPr lang="en-US" sz="1200" kern="1200" dirty="0" smtClean="0">
                <a:latin typeface="Arial" pitchFamily="4" charset="0"/>
              </a:rPr>
              <a:t>While there was significant variability in the content and method of each study, “all included coverage of the core ACT processes as applied to specific targets of interest including weight loss, emotional eating, self-stigma and quality of life” (Godfrey et al., 2015, </a:t>
            </a:r>
            <a:r>
              <a:rPr lang="en-US" sz="1200" kern="1200" dirty="0" err="1" smtClean="0">
                <a:latin typeface="Arial" pitchFamily="4" charset="0"/>
              </a:rPr>
              <a:t>p</a:t>
            </a:r>
            <a:r>
              <a:rPr lang="en-US" sz="1200" kern="1200" dirty="0" smtClean="0">
                <a:latin typeface="Arial" pitchFamily="4" charset="0"/>
              </a:rPr>
              <a:t>. 357). </a:t>
            </a:r>
            <a:endParaRPr lang="en-US" sz="1200" kern="1200" dirty="0" smtClean="0">
              <a:solidFill>
                <a:schemeClr val="tx1"/>
              </a:solidFill>
              <a:latin typeface="Arial" pitchFamily="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15</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sz="1200" b="1" kern="1200" dirty="0" smtClean="0">
                <a:solidFill>
                  <a:schemeClr val="tx1"/>
                </a:solidFill>
                <a:latin typeface="Arial" pitchFamily="4" charset="0"/>
                <a:ea typeface="+mn-ea"/>
                <a:cs typeface="+mn-cs"/>
              </a:rPr>
              <a:t>ACT for disordered eating and body image disturbances.  </a:t>
            </a:r>
          </a:p>
          <a:p>
            <a:endParaRPr lang="en-US" sz="1200" b="1" kern="1200" dirty="0" smtClean="0">
              <a:solidFill>
                <a:schemeClr val="tx1"/>
              </a:solidFill>
              <a:latin typeface="Arial" pitchFamily="4" charset="0"/>
              <a:ea typeface="+mn-ea"/>
              <a:cs typeface="+mn-cs"/>
            </a:endParaRPr>
          </a:p>
          <a:p>
            <a:r>
              <a:rPr lang="en-US" sz="1200" b="1" kern="1200" dirty="0" smtClean="0">
                <a:solidFill>
                  <a:schemeClr val="tx1"/>
                </a:solidFill>
                <a:latin typeface="Arial" pitchFamily="4" charset="0"/>
                <a:ea typeface="+mn-ea"/>
                <a:cs typeface="+mn-cs"/>
              </a:rPr>
              <a:t>Take</a:t>
            </a:r>
            <a:r>
              <a:rPr lang="en-US" sz="1200" b="1" kern="1200" baseline="0" dirty="0" smtClean="0">
                <a:solidFill>
                  <a:schemeClr val="tx1"/>
                </a:solidFill>
                <a:latin typeface="Arial" pitchFamily="4" charset="0"/>
                <a:ea typeface="+mn-ea"/>
                <a:cs typeface="+mn-cs"/>
              </a:rPr>
              <a:t> home: only two </a:t>
            </a:r>
            <a:r>
              <a:rPr lang="en-US" sz="1200" b="1" kern="1200" baseline="0" dirty="0" err="1" smtClean="0">
                <a:solidFill>
                  <a:schemeClr val="tx1"/>
                </a:solidFill>
                <a:latin typeface="Arial" pitchFamily="4" charset="0"/>
                <a:ea typeface="+mn-ea"/>
                <a:cs typeface="+mn-cs"/>
              </a:rPr>
              <a:t>RCTs</a:t>
            </a:r>
            <a:r>
              <a:rPr lang="en-US" sz="1200" b="1" kern="1200" baseline="0" dirty="0" smtClean="0">
                <a:solidFill>
                  <a:schemeClr val="tx1"/>
                </a:solidFill>
                <a:latin typeface="Arial" pitchFamily="4" charset="0"/>
                <a:ea typeface="+mn-ea"/>
                <a:cs typeface="+mn-cs"/>
              </a:rPr>
              <a:t> to date with pop with features of disordered eating/body image diss.</a:t>
            </a:r>
            <a:endParaRPr lang="en-US" sz="1200" b="1" kern="1200" dirty="0" smtClean="0">
              <a:solidFill>
                <a:schemeClr val="tx1"/>
              </a:solidFill>
              <a:latin typeface="Arial" pitchFamily="4" charset="0"/>
              <a:ea typeface="+mn-ea"/>
              <a:cs typeface="+mn-cs"/>
            </a:endParaRPr>
          </a:p>
          <a:p>
            <a:endParaRPr lang="en-US" sz="1200" kern="1200" dirty="0" smtClean="0">
              <a:solidFill>
                <a:schemeClr val="tx1"/>
              </a:solidFill>
              <a:latin typeface="Arial" pitchFamily="4" charset="0"/>
              <a:ea typeface="+mn-ea"/>
              <a:cs typeface="+mn-cs"/>
            </a:endParaRPr>
          </a:p>
          <a:p>
            <a:pPr>
              <a:buFont typeface="Arial"/>
              <a:buChar char="•"/>
            </a:pPr>
            <a:r>
              <a:rPr lang="en-US" sz="1200" kern="1200" baseline="0" dirty="0" smtClean="0">
                <a:solidFill>
                  <a:schemeClr val="tx1"/>
                </a:solidFill>
                <a:latin typeface="Arial" pitchFamily="4" charset="0"/>
                <a:ea typeface="+mn-ea"/>
                <a:cs typeface="+mn-cs"/>
              </a:rPr>
              <a:t> </a:t>
            </a:r>
            <a:r>
              <a:rPr lang="en-US" sz="1200" kern="1200" dirty="0" smtClean="0">
                <a:solidFill>
                  <a:schemeClr val="tx1"/>
                </a:solidFill>
                <a:latin typeface="Arial" pitchFamily="4" charset="0"/>
                <a:ea typeface="+mn-ea"/>
                <a:cs typeface="+mn-cs"/>
              </a:rPr>
              <a:t>an unexpected finding was that aspects of emotion regulation, including psychological flexibility, did not seem to be predictive of baseline QOL.  This indicates that variables related to emotion regulation may play less of a role in emotion regulation than previously anticipated (</a:t>
            </a:r>
            <a:r>
              <a:rPr lang="en-US" sz="1200" kern="1200" dirty="0" err="1" smtClean="0">
                <a:solidFill>
                  <a:schemeClr val="tx1"/>
                </a:solidFill>
                <a:latin typeface="Arial" pitchFamily="4" charset="0"/>
                <a:ea typeface="+mn-ea"/>
                <a:cs typeface="+mn-cs"/>
              </a:rPr>
              <a:t>Juarascio</a:t>
            </a:r>
            <a:r>
              <a:rPr lang="en-US" sz="1200" kern="1200" dirty="0" smtClean="0">
                <a:solidFill>
                  <a:schemeClr val="tx1"/>
                </a:solidFill>
                <a:latin typeface="Arial" pitchFamily="4" charset="0"/>
                <a:ea typeface="+mn-ea"/>
                <a:cs typeface="+mn-cs"/>
              </a:rPr>
              <a:t> et al., 2015). </a:t>
            </a:r>
          </a:p>
          <a:p>
            <a:pPr>
              <a:buFont typeface="Arial"/>
              <a:buNone/>
            </a:pPr>
            <a:endParaRPr lang="en-US" sz="1200" kern="1200" dirty="0" smtClean="0">
              <a:solidFill>
                <a:schemeClr val="tx1"/>
              </a:solidFill>
              <a:latin typeface="Arial" pitchFamily="4" charset="0"/>
              <a:ea typeface="+mn-ea"/>
              <a:cs typeface="+mn-cs"/>
            </a:endParaRPr>
          </a:p>
          <a:p>
            <a:pPr>
              <a:buFont typeface="Arial"/>
              <a:buChar char="•"/>
            </a:pPr>
            <a:r>
              <a:rPr lang="en-US" sz="1200" kern="1200" baseline="0" dirty="0" smtClean="0">
                <a:solidFill>
                  <a:schemeClr val="tx1"/>
                </a:solidFill>
                <a:latin typeface="Arial" pitchFamily="4" charset="0"/>
                <a:ea typeface="+mn-ea"/>
                <a:cs typeface="+mn-cs"/>
              </a:rPr>
              <a:t> </a:t>
            </a:r>
            <a:r>
              <a:rPr lang="en-US" sz="1200" kern="1200" dirty="0" err="1" smtClean="0">
                <a:solidFill>
                  <a:schemeClr val="tx1"/>
                </a:solidFill>
                <a:latin typeface="Arial" pitchFamily="4" charset="0"/>
                <a:ea typeface="+mn-ea"/>
                <a:cs typeface="+mn-cs"/>
              </a:rPr>
              <a:t>Juarascio</a:t>
            </a:r>
            <a:r>
              <a:rPr lang="en-US" sz="1200" kern="1200" dirty="0" smtClean="0">
                <a:solidFill>
                  <a:schemeClr val="tx1"/>
                </a:solidFill>
                <a:latin typeface="Arial" pitchFamily="4" charset="0"/>
                <a:ea typeface="+mn-ea"/>
                <a:cs typeface="+mn-cs"/>
              </a:rPr>
              <a:t> et al.’s (2015) hypothesis that the TAU+ACT condition would result in greater gains in QOL than the only TAU condition was not supported.  This finding suggests that ACT may be less useful than previously expected in improving this population’s QOL, or that the limited amount of ACT-specific skills training was not enough to exceed the benefits of TAU.  </a:t>
            </a:r>
          </a:p>
          <a:p>
            <a:pPr>
              <a:buFont typeface="Arial"/>
              <a:buNone/>
            </a:pPr>
            <a:endParaRPr lang="en-US" sz="1200" kern="1200" dirty="0" smtClean="0">
              <a:solidFill>
                <a:schemeClr val="tx1"/>
              </a:solidFill>
              <a:latin typeface="Arial" pitchFamily="4" charset="0"/>
              <a:ea typeface="+mn-ea"/>
              <a:cs typeface="+mn-cs"/>
            </a:endParaRPr>
          </a:p>
          <a:p>
            <a:pPr>
              <a:buFont typeface="Arial"/>
              <a:buChar char="•"/>
            </a:pPr>
            <a:r>
              <a:rPr lang="en-US" sz="1200" kern="1200" dirty="0" smtClean="0">
                <a:solidFill>
                  <a:schemeClr val="tx1"/>
                </a:solidFill>
                <a:latin typeface="Arial" pitchFamily="4" charset="0"/>
                <a:ea typeface="+mn-ea"/>
                <a:cs typeface="+mn-cs"/>
              </a:rPr>
              <a:t>In sum, participants exhibited significant improvements in psychological QOL post-treatment, signifying that their ED symptoms had less of an influence over their psychological wellbeing (</a:t>
            </a:r>
            <a:r>
              <a:rPr lang="en-US" sz="1200" kern="1200" dirty="0" err="1" smtClean="0">
                <a:solidFill>
                  <a:schemeClr val="tx1"/>
                </a:solidFill>
                <a:latin typeface="Arial" pitchFamily="4" charset="0"/>
                <a:ea typeface="+mn-ea"/>
                <a:cs typeface="+mn-cs"/>
              </a:rPr>
              <a:t>Juarascio</a:t>
            </a:r>
            <a:r>
              <a:rPr lang="en-US" sz="1200" kern="1200" dirty="0" smtClean="0">
                <a:solidFill>
                  <a:schemeClr val="tx1"/>
                </a:solidFill>
                <a:latin typeface="Arial" pitchFamily="4" charset="0"/>
                <a:ea typeface="+mn-ea"/>
                <a:cs typeface="+mn-cs"/>
              </a:rPr>
              <a:t> et al., 2015).  In addition, this study demonstrated some unexpected findings.  </a:t>
            </a:r>
          </a:p>
          <a:p>
            <a:pPr>
              <a:buFont typeface="Arial"/>
              <a:buChar char="•"/>
            </a:pPr>
            <a:endParaRPr lang="en-US" sz="1200" kern="1200" dirty="0" smtClean="0">
              <a:solidFill>
                <a:schemeClr val="tx1"/>
              </a:solidFill>
              <a:latin typeface="Arial" pitchFamily="4" charset="0"/>
              <a:ea typeface="+mn-ea"/>
              <a:cs typeface="+mn-cs"/>
            </a:endParaRPr>
          </a:p>
          <a:p>
            <a:pPr>
              <a:buFont typeface="Arial"/>
              <a:buChar char="•"/>
            </a:pPr>
            <a:r>
              <a:rPr lang="en-US" sz="1200" kern="1200" dirty="0" smtClean="0">
                <a:solidFill>
                  <a:schemeClr val="tx1"/>
                </a:solidFill>
                <a:latin typeface="Arial" pitchFamily="4" charset="0"/>
                <a:ea typeface="+mn-ea"/>
                <a:cs typeface="+mn-cs"/>
              </a:rPr>
              <a:t>Moreover, a relationship was not found between psychological flexibility and QOL (</a:t>
            </a:r>
            <a:r>
              <a:rPr lang="en-US" sz="1200" kern="1200" dirty="0" err="1" smtClean="0">
                <a:solidFill>
                  <a:schemeClr val="tx1"/>
                </a:solidFill>
                <a:latin typeface="Arial" pitchFamily="4" charset="0"/>
                <a:ea typeface="+mn-ea"/>
                <a:cs typeface="+mn-cs"/>
              </a:rPr>
              <a:t>Juarascio</a:t>
            </a:r>
            <a:r>
              <a:rPr lang="en-US" sz="1200" kern="1200" dirty="0" smtClean="0">
                <a:solidFill>
                  <a:schemeClr val="tx1"/>
                </a:solidFill>
                <a:latin typeface="Arial" pitchFamily="4" charset="0"/>
                <a:ea typeface="+mn-ea"/>
                <a:cs typeface="+mn-cs"/>
              </a:rPr>
              <a:t> et al., 2015).  Given that these findings stand in contrast to previous research, further studies are needed to examine the role of psychological flexibility and other acceptance-based constructs in QOL.  </a:t>
            </a:r>
          </a:p>
          <a:p>
            <a:endParaRPr lang="en-US" sz="1200" kern="1200" dirty="0" smtClean="0">
              <a:solidFill>
                <a:schemeClr val="tx1"/>
              </a:solidFill>
              <a:latin typeface="Arial" pitchFamily="4" charset="0"/>
              <a:ea typeface="+mn-ea"/>
              <a:cs typeface="+mn-cs"/>
            </a:endParaRPr>
          </a:p>
          <a:p>
            <a:r>
              <a:rPr lang="en-US" sz="1200" kern="1200" dirty="0" smtClean="0">
                <a:solidFill>
                  <a:schemeClr val="tx1"/>
                </a:solidFill>
                <a:latin typeface="Arial" pitchFamily="4" charset="0"/>
                <a:ea typeface="+mn-ea"/>
                <a:cs typeface="+mn-cs"/>
              </a:rPr>
              <a:t>While the research on ACT for treating eating pathology and body image disturbances is in its beginning phases, studies on both clinical and non-clinical populations point to promising findings.  ACT interventions have resulted in improvements across numerous domains, including body image acceptance, psychological flexibility, disordered eating behaviors, and quality of life (Clarke, 2013; </a:t>
            </a:r>
            <a:r>
              <a:rPr lang="en-US" sz="1200" kern="1200" dirty="0" err="1" smtClean="0">
                <a:solidFill>
                  <a:schemeClr val="tx1"/>
                </a:solidFill>
                <a:latin typeface="Arial" pitchFamily="4" charset="0"/>
                <a:ea typeface="+mn-ea"/>
                <a:cs typeface="+mn-cs"/>
              </a:rPr>
              <a:t>Weineland</a:t>
            </a:r>
            <a:r>
              <a:rPr lang="en-US" sz="1200" kern="1200" dirty="0" smtClean="0">
                <a:solidFill>
                  <a:schemeClr val="tx1"/>
                </a:solidFill>
                <a:latin typeface="Arial" pitchFamily="4" charset="0"/>
                <a:ea typeface="+mn-ea"/>
                <a:cs typeface="+mn-cs"/>
              </a:rPr>
              <a:t>, </a:t>
            </a:r>
            <a:r>
              <a:rPr lang="en-US" sz="1200" kern="1200" dirty="0" err="1" smtClean="0">
                <a:solidFill>
                  <a:schemeClr val="tx1"/>
                </a:solidFill>
                <a:latin typeface="Arial" pitchFamily="4" charset="0"/>
                <a:ea typeface="+mn-ea"/>
                <a:cs typeface="+mn-cs"/>
              </a:rPr>
              <a:t>Arvidsson</a:t>
            </a:r>
            <a:r>
              <a:rPr lang="en-US" sz="1200" kern="1200" dirty="0" smtClean="0">
                <a:solidFill>
                  <a:schemeClr val="tx1"/>
                </a:solidFill>
                <a:latin typeface="Arial" pitchFamily="4" charset="0"/>
                <a:ea typeface="+mn-ea"/>
                <a:cs typeface="+mn-cs"/>
              </a:rPr>
              <a:t>, </a:t>
            </a:r>
            <a:r>
              <a:rPr lang="en-US" sz="1200" kern="1200" dirty="0" err="1" smtClean="0">
                <a:solidFill>
                  <a:schemeClr val="tx1"/>
                </a:solidFill>
                <a:latin typeface="Arial" pitchFamily="4" charset="0"/>
                <a:ea typeface="+mn-ea"/>
                <a:cs typeface="+mn-cs"/>
              </a:rPr>
              <a:t>Kakoulidis</a:t>
            </a:r>
            <a:r>
              <a:rPr lang="en-US" sz="1200" kern="1200" dirty="0" smtClean="0">
                <a:solidFill>
                  <a:schemeClr val="tx1"/>
                </a:solidFill>
                <a:latin typeface="Arial" pitchFamily="4" charset="0"/>
                <a:ea typeface="+mn-ea"/>
                <a:cs typeface="+mn-cs"/>
              </a:rPr>
              <a:t>, &amp; Dahl, 2012b; </a:t>
            </a:r>
            <a:r>
              <a:rPr lang="en-US" sz="1200" kern="1200" dirty="0" err="1" smtClean="0">
                <a:solidFill>
                  <a:schemeClr val="tx1"/>
                </a:solidFill>
                <a:latin typeface="Arial" pitchFamily="4" charset="0"/>
                <a:ea typeface="+mn-ea"/>
                <a:cs typeface="+mn-cs"/>
              </a:rPr>
              <a:t>Juarascio</a:t>
            </a:r>
            <a:r>
              <a:rPr lang="en-US" sz="1200" kern="1200" dirty="0" smtClean="0">
                <a:solidFill>
                  <a:schemeClr val="tx1"/>
                </a:solidFill>
                <a:latin typeface="Arial" pitchFamily="4" charset="0"/>
                <a:ea typeface="+mn-ea"/>
                <a:cs typeface="+mn-cs"/>
              </a:rPr>
              <a:t>, Schumacher, Shaw, Forman, &amp; Herbert, 2015).  </a:t>
            </a:r>
          </a:p>
          <a:p>
            <a:endParaRPr lang="en-US" sz="1200" kern="1200" dirty="0" smtClean="0">
              <a:solidFill>
                <a:schemeClr val="tx1"/>
              </a:solidFill>
              <a:latin typeface="Arial" pitchFamily="4" charset="0"/>
              <a:ea typeface="+mn-ea"/>
              <a:cs typeface="+mn-cs"/>
            </a:endParaRPr>
          </a:p>
          <a:p>
            <a:r>
              <a:rPr lang="en-US" sz="1200" kern="1200" dirty="0" smtClean="0">
                <a:solidFill>
                  <a:schemeClr val="tx1"/>
                </a:solidFill>
                <a:latin typeface="Arial" pitchFamily="4" charset="0"/>
                <a:ea typeface="+mn-ea"/>
                <a:cs typeface="+mn-cs"/>
              </a:rPr>
              <a:t>Further research is needed to elucidate which of </a:t>
            </a:r>
            <a:r>
              <a:rPr lang="en-US" sz="1200" kern="1200" dirty="0" err="1" smtClean="0">
                <a:solidFill>
                  <a:schemeClr val="tx1"/>
                </a:solidFill>
                <a:latin typeface="Arial" pitchFamily="4" charset="0"/>
                <a:ea typeface="+mn-ea"/>
                <a:cs typeface="+mn-cs"/>
              </a:rPr>
              <a:t>ACT’s</a:t>
            </a:r>
            <a:r>
              <a:rPr lang="en-US" sz="1200" kern="1200" dirty="0" smtClean="0">
                <a:solidFill>
                  <a:schemeClr val="tx1"/>
                </a:solidFill>
                <a:latin typeface="Arial" pitchFamily="4" charset="0"/>
                <a:ea typeface="+mn-ea"/>
                <a:cs typeface="+mn-cs"/>
              </a:rPr>
              <a:t> core therapeutic processes are involved in the alleviation of eating pathology and body image disturbances.  </a:t>
            </a:r>
          </a:p>
          <a:p>
            <a:endParaRPr lang="ru-R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16</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mn-lt"/>
                <a:ea typeface="+mn-ea"/>
                <a:cs typeface="+mn-cs"/>
              </a:rPr>
              <a:t>Dissertation population &amp; workshop; </a:t>
            </a:r>
            <a:r>
              <a:rPr lang="en-US" sz="1200" kern="1200" dirty="0" err="1" smtClean="0">
                <a:solidFill>
                  <a:schemeClr val="tx1"/>
                </a:solidFill>
                <a:latin typeface="+mn-lt"/>
                <a:ea typeface="+mn-ea"/>
                <a:cs typeface="+mn-cs"/>
              </a:rPr>
              <a:t>triflex</a:t>
            </a:r>
            <a:r>
              <a:rPr lang="en-US" sz="1200" kern="1200" dirty="0" smtClean="0">
                <a:solidFill>
                  <a:schemeClr val="tx1"/>
                </a:solidFill>
                <a:latin typeface="+mn-lt"/>
                <a:ea typeface="+mn-ea"/>
                <a:cs typeface="+mn-cs"/>
              </a:rPr>
              <a:t>; modules:</a:t>
            </a:r>
            <a:r>
              <a:rPr lang="en-US" sz="1200" b="1" kern="1200" dirty="0" smtClean="0">
                <a:solidFill>
                  <a:schemeClr val="tx1"/>
                </a:solidFill>
                <a:latin typeface="+mn-lt"/>
                <a:ea typeface="+mn-ea"/>
                <a:cs typeface="+mn-cs"/>
              </a:rPr>
              <a:t>10 </a:t>
            </a:r>
            <a:r>
              <a:rPr lang="en-US" sz="1200" b="1" kern="1200" dirty="0" err="1" smtClean="0">
                <a:solidFill>
                  <a:schemeClr val="tx1"/>
                </a:solidFill>
                <a:latin typeface="+mn-lt"/>
                <a:ea typeface="+mn-ea"/>
                <a:cs typeface="+mn-cs"/>
              </a:rPr>
              <a:t>mins</a:t>
            </a:r>
            <a:endParaRPr lang="en-US" sz="1200" b="1"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endParaRPr lang="en-US" sz="1200" kern="1200" baseline="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baseline="0" dirty="0" smtClean="0">
                <a:solidFill>
                  <a:schemeClr val="tx1"/>
                </a:solidFill>
                <a:latin typeface="Arial" pitchFamily="4" charset="0"/>
                <a:ea typeface="+mn-ea"/>
                <a:cs typeface="+mn-cs"/>
              </a:rPr>
              <a:t> E</a:t>
            </a:r>
            <a:r>
              <a:rPr lang="en-US" sz="1200" kern="1200" dirty="0" smtClean="0">
                <a:solidFill>
                  <a:schemeClr val="tx1"/>
                </a:solidFill>
                <a:latin typeface="Arial" pitchFamily="4" charset="0"/>
                <a:ea typeface="+mn-ea"/>
                <a:cs typeface="+mn-cs"/>
              </a:rPr>
              <a:t>ating disorders typically begin during adolescence (Day, </a:t>
            </a:r>
            <a:r>
              <a:rPr lang="en-US" sz="1200" kern="1200" dirty="0" err="1" smtClean="0">
                <a:solidFill>
                  <a:schemeClr val="tx1"/>
                </a:solidFill>
                <a:latin typeface="Arial" pitchFamily="4" charset="0"/>
                <a:ea typeface="+mn-ea"/>
                <a:cs typeface="+mn-cs"/>
              </a:rPr>
              <a:t>Ternouth</a:t>
            </a:r>
            <a:r>
              <a:rPr lang="en-US" sz="1200" kern="1200" dirty="0" smtClean="0">
                <a:solidFill>
                  <a:schemeClr val="tx1"/>
                </a:solidFill>
                <a:latin typeface="Arial" pitchFamily="4" charset="0"/>
                <a:ea typeface="+mn-ea"/>
                <a:cs typeface="+mn-cs"/>
              </a:rPr>
              <a:t>, &amp; Collier, 2009).  </a:t>
            </a: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baseline="0" dirty="0" smtClean="0">
                <a:solidFill>
                  <a:schemeClr val="tx1"/>
                </a:solidFill>
                <a:latin typeface="Arial" pitchFamily="4" charset="0"/>
                <a:ea typeface="+mn-ea"/>
                <a:cs typeface="+mn-cs"/>
              </a:rPr>
              <a:t> T</a:t>
            </a:r>
            <a:r>
              <a:rPr lang="en-US" sz="1200" kern="1200" dirty="0" smtClean="0">
                <a:solidFill>
                  <a:schemeClr val="tx1"/>
                </a:solidFill>
                <a:latin typeface="Arial" pitchFamily="4" charset="0"/>
                <a:ea typeface="+mn-ea"/>
                <a:cs typeface="+mn-cs"/>
              </a:rPr>
              <a:t>he “mean age-at-onset (SD) was 15.1 (2.8) years for AN, 16.0</a:t>
            </a:r>
            <a:r>
              <a:rPr lang="en-US" sz="1200" b="1" kern="1200" dirty="0" smtClean="0">
                <a:solidFill>
                  <a:schemeClr val="tx1"/>
                </a:solidFill>
                <a:latin typeface="Arial" pitchFamily="4" charset="0"/>
                <a:ea typeface="+mn-ea"/>
                <a:cs typeface="+mn-cs"/>
              </a:rPr>
              <a:t> </a:t>
            </a:r>
            <a:r>
              <a:rPr lang="en-US" sz="1200" kern="1200" dirty="0" smtClean="0">
                <a:solidFill>
                  <a:schemeClr val="tx1"/>
                </a:solidFill>
                <a:latin typeface="Arial" pitchFamily="4" charset="0"/>
                <a:ea typeface="+mn-ea"/>
                <a:cs typeface="+mn-cs"/>
              </a:rPr>
              <a:t>(1.9) years for BN and 13.9 (2.4) years for BED” (</a:t>
            </a:r>
            <a:r>
              <a:rPr lang="en-US" sz="1200" kern="1200" dirty="0" err="1" smtClean="0">
                <a:solidFill>
                  <a:schemeClr val="tx1"/>
                </a:solidFill>
                <a:latin typeface="Arial" pitchFamily="4" charset="0"/>
                <a:ea typeface="+mn-ea"/>
                <a:cs typeface="+mn-cs"/>
              </a:rPr>
              <a:t>Smink</a:t>
            </a:r>
            <a:r>
              <a:rPr lang="en-US" sz="1200" kern="1200" dirty="0" smtClean="0">
                <a:solidFill>
                  <a:schemeClr val="tx1"/>
                </a:solidFill>
                <a:latin typeface="Arial" pitchFamily="4" charset="0"/>
                <a:ea typeface="+mn-ea"/>
                <a:cs typeface="+mn-cs"/>
              </a:rPr>
              <a:t>, </a:t>
            </a:r>
            <a:r>
              <a:rPr lang="en-US" sz="1200" kern="1200" dirty="0" err="1" smtClean="0">
                <a:solidFill>
                  <a:schemeClr val="tx1"/>
                </a:solidFill>
                <a:latin typeface="Arial" pitchFamily="4" charset="0"/>
                <a:ea typeface="+mn-ea"/>
                <a:cs typeface="+mn-cs"/>
              </a:rPr>
              <a:t>Hoeken</a:t>
            </a:r>
            <a:r>
              <a:rPr lang="en-US" sz="1200" kern="1200" dirty="0" smtClean="0">
                <a:solidFill>
                  <a:schemeClr val="tx1"/>
                </a:solidFill>
                <a:latin typeface="Arial" pitchFamily="4" charset="0"/>
                <a:ea typeface="+mn-ea"/>
                <a:cs typeface="+mn-cs"/>
              </a:rPr>
              <a:t>, </a:t>
            </a:r>
            <a:r>
              <a:rPr lang="en-US" sz="1200" kern="1200" dirty="0" err="1" smtClean="0">
                <a:solidFill>
                  <a:schemeClr val="tx1"/>
                </a:solidFill>
                <a:latin typeface="Arial" pitchFamily="4" charset="0"/>
                <a:ea typeface="+mn-ea"/>
                <a:cs typeface="+mn-cs"/>
              </a:rPr>
              <a:t>Oldehinkel</a:t>
            </a:r>
            <a:r>
              <a:rPr lang="en-US" sz="1200" kern="1200" dirty="0" smtClean="0">
                <a:solidFill>
                  <a:schemeClr val="tx1"/>
                </a:solidFill>
                <a:latin typeface="Arial" pitchFamily="4" charset="0"/>
                <a:ea typeface="+mn-ea"/>
                <a:cs typeface="+mn-cs"/>
              </a:rPr>
              <a:t>, &amp; </a:t>
            </a:r>
            <a:r>
              <a:rPr lang="en-US" sz="1200" kern="1200" dirty="0" err="1" smtClean="0">
                <a:solidFill>
                  <a:schemeClr val="tx1"/>
                </a:solidFill>
                <a:latin typeface="Arial" pitchFamily="4" charset="0"/>
                <a:ea typeface="+mn-ea"/>
                <a:cs typeface="+mn-cs"/>
              </a:rPr>
              <a:t>Hoek</a:t>
            </a:r>
            <a:r>
              <a:rPr lang="en-US" sz="1200" kern="1200" dirty="0" smtClean="0">
                <a:solidFill>
                  <a:schemeClr val="tx1"/>
                </a:solidFill>
                <a:latin typeface="Arial" pitchFamily="4" charset="0"/>
                <a:ea typeface="+mn-ea"/>
                <a:cs typeface="+mn-cs"/>
              </a:rPr>
              <a:t>, 2014). </a:t>
            </a:r>
            <a:endParaRPr lang="en-US" sz="1200" dirty="0" smtClean="0"/>
          </a:p>
          <a:p>
            <a:endParaRPr lang="ru-R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17</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Dissertation population &amp; workshop; </a:t>
            </a:r>
            <a:r>
              <a:rPr lang="en-US" sz="1200" kern="1200" dirty="0" err="1" smtClean="0">
                <a:solidFill>
                  <a:schemeClr val="tx1"/>
                </a:solidFill>
                <a:latin typeface="+mn-lt"/>
                <a:ea typeface="+mn-ea"/>
                <a:cs typeface="+mn-cs"/>
              </a:rPr>
              <a:t>triflex</a:t>
            </a:r>
            <a:r>
              <a:rPr lang="en-US" sz="1200" kern="1200" dirty="0" smtClean="0">
                <a:solidFill>
                  <a:schemeClr val="tx1"/>
                </a:solidFill>
                <a:latin typeface="+mn-lt"/>
                <a:ea typeface="+mn-ea"/>
                <a:cs typeface="+mn-cs"/>
              </a:rPr>
              <a:t>; modules:</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10 </a:t>
            </a:r>
            <a:r>
              <a:rPr lang="en-US" sz="1200" b="1" kern="1200" dirty="0" err="1" smtClean="0">
                <a:solidFill>
                  <a:schemeClr val="tx1"/>
                </a:solidFill>
                <a:latin typeface="+mn-lt"/>
                <a:ea typeface="+mn-ea"/>
                <a:cs typeface="+mn-cs"/>
              </a:rPr>
              <a:t>mins</a:t>
            </a:r>
            <a:endParaRPr 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Measures of:</a:t>
            </a: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dirty="0" smtClean="0"/>
              <a:t>body image flexibility</a:t>
            </a: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dirty="0" smtClean="0"/>
              <a:t>eating disorder psychopathology</a:t>
            </a: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dirty="0" smtClean="0"/>
              <a:t>acceptance of weight-related feelings</a:t>
            </a: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dirty="0" err="1" smtClean="0"/>
              <a:t>defusion</a:t>
            </a:r>
            <a:r>
              <a:rPr lang="en-US" sz="1200" dirty="0" smtClean="0"/>
              <a:t> from weight related thoughts</a:t>
            </a: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dirty="0" smtClean="0"/>
              <a:t> the extent to which thoughts and feelings impede valued action</a:t>
            </a: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dirty="0" smtClean="0"/>
              <a:t> cognitive processes and safety seeking behaviors related to a distorted body image and associated shame</a:t>
            </a: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dirty="0" smtClean="0"/>
              <a:t>emotion </a:t>
            </a:r>
            <a:r>
              <a:rPr lang="en-US" sz="1200" dirty="0" err="1" smtClean="0"/>
              <a:t>dysregulation</a:t>
            </a:r>
            <a:endParaRPr lang="en-US" sz="1200" dirty="0" smtClean="0"/>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dirty="0" smtClean="0"/>
              <a:t>anxiety about specific body parts.   </a:t>
            </a:r>
          </a:p>
          <a:p>
            <a:endParaRPr lang="ru-RU"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18</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Dissertation population &amp; workshop; </a:t>
            </a:r>
            <a:r>
              <a:rPr lang="en-US" sz="1200" kern="1200" dirty="0" err="1" smtClean="0">
                <a:solidFill>
                  <a:schemeClr val="tx1"/>
                </a:solidFill>
                <a:latin typeface="+mn-lt"/>
                <a:ea typeface="+mn-ea"/>
                <a:cs typeface="+mn-cs"/>
              </a:rPr>
              <a:t>triflex</a:t>
            </a:r>
            <a:r>
              <a:rPr lang="en-US" sz="1200" kern="1200" dirty="0" smtClean="0">
                <a:solidFill>
                  <a:schemeClr val="tx1"/>
                </a:solidFill>
                <a:latin typeface="+mn-lt"/>
                <a:ea typeface="+mn-ea"/>
                <a:cs typeface="+mn-cs"/>
              </a:rPr>
              <a:t>; modules:</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10 </a:t>
            </a:r>
            <a:r>
              <a:rPr lang="en-US" sz="1200" b="1" kern="1200" dirty="0" err="1" smtClean="0">
                <a:solidFill>
                  <a:schemeClr val="tx1"/>
                </a:solidFill>
                <a:latin typeface="+mn-lt"/>
                <a:ea typeface="+mn-ea"/>
                <a:cs typeface="+mn-cs"/>
              </a:rPr>
              <a:t>mins</a:t>
            </a:r>
            <a:endParaRPr lang="ru-RU"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19</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ru-RU"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20</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 typeface="Arial"/>
              <a:buNone/>
              <a:tabLst/>
              <a:defRPr/>
            </a:pPr>
            <a:r>
              <a:rPr lang="en-US" sz="1200" kern="1200" dirty="0" smtClean="0">
                <a:solidFill>
                  <a:schemeClr val="tx1"/>
                </a:solidFill>
                <a:latin typeface="+mn-lt"/>
                <a:ea typeface="+mn-ea"/>
                <a:cs typeface="+mn-cs"/>
              </a:rPr>
              <a:t>Tin Can Monster (exercise: 15 </a:t>
            </a:r>
            <a:r>
              <a:rPr lang="en-US" sz="1200" kern="1200" dirty="0" err="1" smtClean="0">
                <a:solidFill>
                  <a:schemeClr val="tx1"/>
                </a:solidFill>
                <a:latin typeface="+mn-lt"/>
                <a:ea typeface="+mn-ea"/>
                <a:cs typeface="+mn-cs"/>
              </a:rPr>
              <a:t>mins</a:t>
            </a:r>
            <a:r>
              <a:rPr lang="en-US" sz="1200" kern="1200" dirty="0" smtClean="0">
                <a:solidFill>
                  <a:schemeClr val="tx1"/>
                </a:solidFill>
                <a:latin typeface="+mn-lt"/>
                <a:ea typeface="+mn-ea"/>
                <a:cs typeface="+mn-cs"/>
              </a:rPr>
              <a:t>; debrief: 10 </a:t>
            </a:r>
            <a:r>
              <a:rPr lang="en-US" sz="1200" kern="1200" dirty="0" err="1" smtClean="0">
                <a:solidFill>
                  <a:schemeClr val="tx1"/>
                </a:solidFill>
                <a:latin typeface="+mn-lt"/>
                <a:ea typeface="+mn-ea"/>
                <a:cs typeface="+mn-cs"/>
              </a:rPr>
              <a:t>mins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25 </a:t>
            </a:r>
            <a:r>
              <a:rPr lang="en-US" sz="1200" b="1" kern="1200" dirty="0" err="1" smtClean="0">
                <a:solidFill>
                  <a:schemeClr val="tx1"/>
                </a:solidFill>
                <a:latin typeface="+mn-lt"/>
                <a:ea typeface="+mn-ea"/>
                <a:cs typeface="+mn-cs"/>
              </a:rPr>
              <a:t>mins</a:t>
            </a:r>
            <a:endParaRPr lang="en-US" sz="1200" b="1"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 typeface="Arial"/>
              <a:buNone/>
              <a:tabLst/>
              <a:defRPr/>
            </a:pPr>
            <a:r>
              <a:rPr lang="en-US" baseline="0" dirty="0" smtClean="0"/>
              <a:t>Tin Can Monster: first exercise in “Be Present” module; this version will leave out part about being a teenager for sake of time</a:t>
            </a: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baseline="0" dirty="0" smtClean="0"/>
              <a:t> </a:t>
            </a:r>
            <a:r>
              <a:rPr lang="en-US" sz="1200" kern="1200" dirty="0" smtClean="0">
                <a:solidFill>
                  <a:schemeClr val="tx1"/>
                </a:solidFill>
                <a:latin typeface="Arial" pitchFamily="4" charset="0"/>
                <a:ea typeface="+mn-ea"/>
                <a:cs typeface="+mn-cs"/>
              </a:rPr>
              <a:t>Therapist’s script: “Let’s learn together to step back without reacting when all those thoughts, feelings and sensations about our body show up. In order to do that, let’s start with an exercise called “tin can monster exercise”</a:t>
            </a: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Arial" pitchFamily="4" charset="0"/>
                <a:ea typeface="+mn-ea"/>
                <a:cs typeface="+mn-cs"/>
              </a:rPr>
              <a:t> “There is no way anyone can fail at this exercise. We're just going to be looking at whatever you are feeling or thinking so whatever comes up is just right. Close your eyes, get settled into your chair and follow my voice. If you find yourself wandering, just gently come back to the sound of my voice. For a moment now, turn your attention to yourself in this room. Picture the room. Picture yourself in this room and exactly where you are. Now begin to go inside your skin, and get in touch with your body. Notice how you are sitting in the chair. See if you can notice exactly the shape that is made by the parts of your skin that touch the chair. Notice any bodily sensations that are there. As you see each one, just sort of acknowledge that feeling and allow your conscious to move on. [pause] Now notice any emotions you are having and if you have any just acknowledge them [pause]. Now get in touch with your thoughts and just quietly watch them for a few moments [pause]. You noticed those sensations ... those emotions ... those thoughts. and that part of you we will call the "observer you." There is a person in here, behind those eyes, that is aware of what I am saying right now. And it is the same person you've been your whole life. In some deep sense this is the observer you [Leave a brief period of silence].”</a:t>
            </a: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Arial" pitchFamily="4" charset="0"/>
                <a:ea typeface="+mn-ea"/>
                <a:cs typeface="+mn-cs"/>
              </a:rPr>
              <a:t> “I want you to remember something that happened last summer. Raise your finger when you have an image in mind. Good. Now just look around. Remember all the things that were happening then. Remember the sights ... The sounds ... Your feelings … once again, see if you can catch the person behind your eyes who saw, and heard, and felt that particular time during the summer, that’s the observer you [Leave a brief period of silence].”</a:t>
            </a: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baseline="0" dirty="0" smtClean="0">
                <a:solidFill>
                  <a:schemeClr val="tx1"/>
                </a:solidFill>
                <a:latin typeface="Arial" pitchFamily="4" charset="0"/>
                <a:ea typeface="+mn-ea"/>
                <a:cs typeface="+mn-cs"/>
              </a:rPr>
              <a:t> </a:t>
            </a:r>
            <a:r>
              <a:rPr lang="en-US" sz="1200" kern="1200" dirty="0" smtClean="0">
                <a:solidFill>
                  <a:schemeClr val="tx1"/>
                </a:solidFill>
                <a:latin typeface="Arial" pitchFamily="4" charset="0"/>
                <a:ea typeface="+mn-ea"/>
                <a:cs typeface="+mn-cs"/>
              </a:rPr>
              <a:t>“Finally, remember something that happened when you were a fairly young child, say around age six or seven. Raise your finger when you have an image in mind. Good. Now just look around again. See what was happening. See the sights ... hear the sounds ... feel your feelings ... and then catch the fact that you were there seeing, hearing, and feeling that particular moment of your childhood, that’s the observer you. [Leave a brief period of silence].”</a:t>
            </a:r>
          </a:p>
          <a:p>
            <a:pPr lvl="0"/>
            <a:r>
              <a:rPr lang="en-US" sz="1200" kern="1200" dirty="0" smtClean="0">
                <a:solidFill>
                  <a:schemeClr val="tx1"/>
                </a:solidFill>
                <a:latin typeface="Arial" pitchFamily="4" charset="0"/>
                <a:ea typeface="+mn-ea"/>
                <a:cs typeface="+mn-cs"/>
              </a:rPr>
              <a:t>“The observer you has been there your whole life. Everywhere you've been, you've been there noticing. This is what I mean by the "observer you." And from that perspective or point of view I want you to look at some areas of living. Let's start with your body. Notice how your body is constantly changing. Sometimes it is sick and sometimes it is well. It may be rested or tired. It may be strong or weak. You were once a tiny baby, but your body grew. Your bodily sensations come and go. Even as we have spoken they have changed. [Leave a brief period of silence].”</a:t>
            </a:r>
          </a:p>
          <a:p>
            <a:pPr lvl="0"/>
            <a:endParaRPr lang="en-US" sz="1200" kern="1200" dirty="0" smtClean="0">
              <a:solidFill>
                <a:schemeClr val="tx1"/>
              </a:solidFill>
              <a:latin typeface="Arial" pitchFamily="4" charset="0"/>
              <a:ea typeface="+mn-ea"/>
              <a:cs typeface="+mn-cs"/>
            </a:endParaRPr>
          </a:p>
          <a:p>
            <a:pPr lvl="0">
              <a:buFont typeface="Arial"/>
              <a:buChar char="•"/>
            </a:pPr>
            <a:r>
              <a:rPr lang="en-US" sz="1200" kern="1200" baseline="0" dirty="0" smtClean="0">
                <a:solidFill>
                  <a:schemeClr val="tx1"/>
                </a:solidFill>
                <a:latin typeface="Arial" pitchFamily="4" charset="0"/>
                <a:ea typeface="+mn-ea"/>
                <a:cs typeface="+mn-cs"/>
              </a:rPr>
              <a:t> </a:t>
            </a:r>
            <a:r>
              <a:rPr lang="en-US" sz="1200" kern="1200" dirty="0" smtClean="0">
                <a:solidFill>
                  <a:schemeClr val="tx1"/>
                </a:solidFill>
                <a:latin typeface="Arial" pitchFamily="4" charset="0"/>
                <a:ea typeface="+mn-ea"/>
                <a:cs typeface="+mn-cs"/>
              </a:rPr>
              <a:t>“Now let's go to another area: emotions. Notice how your emotions are constantly changing. Sometimes you feel love and sometimes hatred, calm and then tense, joy-sorrowful, happy-sad. Even now you may be experiencing emotions. . .interest, boredom, relaxation. Think of things you have liked, and don't like any longer; of fears that you once had that now are resolved. The only thing you can count on with emotions is that they will change. Though a wave of emotion comes, it will pass in time. And yet while these emotions come and go, notice that in some deep sense that "you" does not change. [Leave a brief period of silence].”</a:t>
            </a:r>
          </a:p>
          <a:p>
            <a:pPr lvl="0">
              <a:buFont typeface="Arial"/>
              <a:buNone/>
            </a:pPr>
            <a:endParaRPr lang="en-US" sz="1200" kern="1200" dirty="0" smtClean="0">
              <a:solidFill>
                <a:schemeClr val="tx1"/>
              </a:solidFill>
              <a:latin typeface="Arial" pitchFamily="4" charset="0"/>
              <a:ea typeface="+mn-ea"/>
              <a:cs typeface="+mn-cs"/>
            </a:endParaRPr>
          </a:p>
          <a:p>
            <a:pPr lvl="0">
              <a:buFont typeface="Arial"/>
              <a:buChar char="•"/>
            </a:pPr>
            <a:r>
              <a:rPr lang="en-US" sz="1200" kern="1200" baseline="0" dirty="0" smtClean="0">
                <a:solidFill>
                  <a:schemeClr val="tx1"/>
                </a:solidFill>
                <a:latin typeface="Arial" pitchFamily="4" charset="0"/>
                <a:ea typeface="+mn-ea"/>
                <a:cs typeface="+mn-cs"/>
              </a:rPr>
              <a:t> </a:t>
            </a:r>
            <a:r>
              <a:rPr lang="en-US" sz="1200" kern="1200" dirty="0" smtClean="0">
                <a:solidFill>
                  <a:schemeClr val="tx1"/>
                </a:solidFill>
                <a:latin typeface="Arial" pitchFamily="4" charset="0"/>
                <a:ea typeface="+mn-ea"/>
                <a:cs typeface="+mn-cs"/>
              </a:rPr>
              <a:t>“Now let's turn to a very difficult area. Your own thoughts. Thoughts are difficult because they tend to hook us and pull us up to piece level. If that happens, just come back to the sound of my voice. Notice how your thoughts are constantly changing. Sometimes you think about things one way and sometimes another. Sometimes your thoughts may make little sense. Sometimes they seem to come up automatically, from out of nowhere. They are constantly changing. Look at your thoughts even since you came in today and notice how many different thoughts you have had. So now watch your thoughts for a few moments, and as you do, notice also that you are noticing them [Leave a brief period of silence].”</a:t>
            </a:r>
          </a:p>
          <a:p>
            <a:pPr lvl="0">
              <a:buFont typeface="Arial"/>
              <a:buNone/>
            </a:pPr>
            <a:endParaRPr lang="en-US" sz="1200" kern="1200" dirty="0" smtClean="0">
              <a:solidFill>
                <a:schemeClr val="tx1"/>
              </a:solidFill>
              <a:latin typeface="Arial" pitchFamily="4" charset="0"/>
              <a:ea typeface="+mn-ea"/>
              <a:cs typeface="+mn-cs"/>
            </a:endParaRPr>
          </a:p>
          <a:p>
            <a:pPr lvl="0">
              <a:buFont typeface="Arial"/>
              <a:buChar char="•"/>
            </a:pPr>
            <a:r>
              <a:rPr lang="en-US" sz="1200" kern="1200" dirty="0" smtClean="0">
                <a:solidFill>
                  <a:schemeClr val="tx1"/>
                </a:solidFill>
                <a:latin typeface="Arial" pitchFamily="4" charset="0"/>
                <a:ea typeface="+mn-ea"/>
                <a:cs typeface="+mn-cs"/>
              </a:rPr>
              <a:t> “Now again picture yourself in this room. And now picture the room. Picture [describe the room]. Take a few more deep breaths. And when you are ready to come back into the room, open your eyes.”</a:t>
            </a:r>
          </a:p>
          <a:p>
            <a:pPr lvl="0">
              <a:buFont typeface="Arial"/>
              <a:buNone/>
            </a:pPr>
            <a:endParaRPr lang="en-US" sz="1200" kern="1200" dirty="0" smtClean="0">
              <a:solidFill>
                <a:schemeClr val="tx1"/>
              </a:solidFill>
              <a:latin typeface="Arial" pitchFamily="4" charset="0"/>
              <a:ea typeface="+mn-ea"/>
              <a:cs typeface="+mn-cs"/>
            </a:endParaRPr>
          </a:p>
          <a:p>
            <a:pPr lvl="0">
              <a:buFont typeface="Arial"/>
              <a:buChar char="•"/>
            </a:pPr>
            <a:r>
              <a:rPr lang="en-US" sz="1200" kern="1200" baseline="0" dirty="0" smtClean="0">
                <a:solidFill>
                  <a:schemeClr val="tx1"/>
                </a:solidFill>
                <a:latin typeface="Arial" pitchFamily="4" charset="0"/>
                <a:ea typeface="+mn-ea"/>
                <a:cs typeface="+mn-cs"/>
              </a:rPr>
              <a:t> </a:t>
            </a:r>
            <a:r>
              <a:rPr lang="en-US" sz="1200" kern="1200" dirty="0" smtClean="0">
                <a:solidFill>
                  <a:schemeClr val="tx1"/>
                </a:solidFill>
                <a:latin typeface="Arial" pitchFamily="4" charset="0"/>
                <a:ea typeface="+mn-ea"/>
                <a:cs typeface="+mn-cs"/>
              </a:rPr>
              <a:t>Note: therapist needs to highlight the following questions: Did you see yourself as part of those memories? Who was noticing? That’s the observer self… from that place, of observing how your emotions, thoughts, bodily sensations change over and over… we can learn to make choices from moment to moment.</a:t>
            </a:r>
          </a:p>
          <a:p>
            <a:pPr lvl="0">
              <a:buFont typeface="Arial"/>
              <a:buChar char="•"/>
            </a:pPr>
            <a:endParaRPr lang="en-US" sz="1200" kern="1200" dirty="0" smtClean="0">
              <a:solidFill>
                <a:schemeClr val="tx1"/>
              </a:solidFill>
              <a:latin typeface="Arial" pitchFamily="4" charset="0"/>
              <a:ea typeface="+mn-ea"/>
              <a:cs typeface="+mn-cs"/>
            </a:endParaRPr>
          </a:p>
          <a:p>
            <a:pPr lvl="0">
              <a:buFont typeface="Arial"/>
              <a:buNone/>
            </a:pPr>
            <a:endParaRPr lang="en-US" sz="1200" kern="1200" dirty="0" smtClean="0">
              <a:solidFill>
                <a:schemeClr val="tx1"/>
              </a:solidFill>
              <a:latin typeface="Arial" pitchFamily="4" charset="0"/>
              <a:ea typeface="+mn-ea"/>
              <a:cs typeface="+mn-cs"/>
            </a:endParaRPr>
          </a:p>
          <a:p>
            <a:pPr lvl="0">
              <a:buFont typeface="Arial"/>
              <a:buChar char="•"/>
            </a:pPr>
            <a:endParaRPr lang="en-US" sz="1200" kern="1200" dirty="0" smtClean="0">
              <a:solidFill>
                <a:schemeClr val="tx1"/>
              </a:solidFill>
              <a:latin typeface="Arial" pitchFamily="4" charset="0"/>
              <a:ea typeface="+mn-ea"/>
              <a:cs typeface="+mn-cs"/>
            </a:endParaRPr>
          </a:p>
          <a:p>
            <a:pPr lvl="0">
              <a:buFont typeface="Arial"/>
              <a:buChar char="•"/>
            </a:pPr>
            <a:endParaRPr lang="en-US" sz="1200" kern="1200" dirty="0" smtClean="0">
              <a:solidFill>
                <a:schemeClr val="tx1"/>
              </a:solidFill>
              <a:latin typeface="Arial" pitchFamily="4" charset="0"/>
              <a:ea typeface="+mn-ea"/>
              <a:cs typeface="+mn-cs"/>
            </a:endParaRPr>
          </a:p>
          <a:p>
            <a:pPr lvl="0">
              <a:buFont typeface="Arial"/>
              <a:buChar char="•"/>
            </a:pPr>
            <a:endParaRPr lang="en-US" sz="1200" kern="1200" dirty="0" smtClean="0">
              <a:solidFill>
                <a:schemeClr val="tx1"/>
              </a:solidFill>
              <a:latin typeface="Arial" pitchFamily="4" charset="0"/>
              <a:ea typeface="+mn-ea"/>
              <a:cs typeface="+mn-cs"/>
            </a:endParaRPr>
          </a:p>
          <a:p>
            <a:pPr lvl="0">
              <a:buFont typeface="Arial"/>
              <a:buChar cha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endParaRPr lang="ru-RU"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21</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lvl="0"/>
            <a:r>
              <a:rPr lang="en-US" sz="1200" kern="1200" dirty="0" smtClean="0">
                <a:solidFill>
                  <a:schemeClr val="tx1"/>
                </a:solidFill>
                <a:latin typeface="+mn-lt"/>
                <a:ea typeface="+mn-ea"/>
                <a:cs typeface="+mn-cs"/>
              </a:rPr>
              <a:t>Mirror Exercise Video &amp; conversation:</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20 </a:t>
            </a:r>
            <a:r>
              <a:rPr lang="en-US" sz="1200" b="1" kern="1200" dirty="0" err="1" smtClean="0">
                <a:solidFill>
                  <a:schemeClr val="tx1"/>
                </a:solidFill>
                <a:latin typeface="+mn-lt"/>
                <a:ea typeface="+mn-ea"/>
                <a:cs typeface="+mn-cs"/>
              </a:rPr>
              <a:t>mins</a:t>
            </a:r>
            <a:r>
              <a:rPr lang="en-US" sz="1200" b="1" kern="1200" dirty="0" smtClean="0">
                <a:solidFill>
                  <a:schemeClr val="tx1"/>
                </a:solidFill>
                <a:latin typeface="+mn-lt"/>
                <a:ea typeface="+mn-ea"/>
                <a:cs typeface="+mn-cs"/>
              </a:rPr>
              <a:t> </a:t>
            </a:r>
          </a:p>
          <a:p>
            <a:pPr lvl="0"/>
            <a:endParaRPr lang="en-US" sz="1200" kern="1200" dirty="0" smtClean="0">
              <a:solidFill>
                <a:schemeClr val="tx1"/>
              </a:solidFill>
              <a:latin typeface="Arial" pitchFamily="4" charset="0"/>
              <a:ea typeface="+mn-ea"/>
              <a:cs typeface="+mn-cs"/>
            </a:endParaRPr>
          </a:p>
          <a:p>
            <a:pPr lvl="0"/>
            <a:r>
              <a:rPr lang="en-US" sz="1200" kern="1200" dirty="0" smtClean="0">
                <a:solidFill>
                  <a:schemeClr val="tx1"/>
                </a:solidFill>
                <a:latin typeface="Arial" pitchFamily="4" charset="0"/>
                <a:ea typeface="+mn-ea"/>
                <a:cs typeface="+mn-cs"/>
              </a:rPr>
              <a:t>Therapist’s script: “Now we are going to break into partners, so please pair up with a person near you. We are going to take turns looking into these full-length mirrors and saying, out loud, every thought we have about our bodies. Scan your whole body and all the thoughts that come to mind. While you are saying these thoughts, your partner is going to be writing them down on post-it notes. We are then going to stick these thoughts all over ourselves, and just wear them.”</a:t>
            </a:r>
          </a:p>
          <a:p>
            <a:pPr lvl="0"/>
            <a:endParaRPr lang="en-US" sz="1200" kern="1200" dirty="0" smtClean="0">
              <a:solidFill>
                <a:schemeClr val="tx1"/>
              </a:solidFill>
              <a:latin typeface="Arial" pitchFamily="4" charset="0"/>
              <a:ea typeface="+mn-ea"/>
              <a:cs typeface="+mn-cs"/>
            </a:endParaRPr>
          </a:p>
          <a:p>
            <a:pPr lvl="0"/>
            <a:r>
              <a:rPr lang="en-US" sz="1200" kern="1200" dirty="0" smtClean="0">
                <a:solidFill>
                  <a:schemeClr val="tx1"/>
                </a:solidFill>
                <a:latin typeface="Arial" pitchFamily="4" charset="0"/>
                <a:ea typeface="ＭＳ Ｐゴシック" pitchFamily="4" charset="-128"/>
                <a:cs typeface="+mn-cs"/>
              </a:rPr>
              <a:t>When every dyad has finished, bring all participants and leaders back together and wear the post-it notes during the debrief</a:t>
            </a:r>
          </a:p>
          <a:p>
            <a:pPr lvl="0"/>
            <a:endParaRPr lang="en-US" sz="1200" kern="1200" dirty="0" smtClean="0">
              <a:solidFill>
                <a:schemeClr val="tx1"/>
              </a:solidFill>
              <a:latin typeface="Arial" pitchFamily="4" charset="0"/>
              <a:ea typeface="ＭＳ Ｐゴシック" pitchFamily="4" charset="-128"/>
              <a:cs typeface="+mn-cs"/>
            </a:endParaRPr>
          </a:p>
          <a:p>
            <a:pPr lvl="0"/>
            <a:r>
              <a:rPr lang="en-US" sz="1200" kern="1200" dirty="0" smtClean="0">
                <a:solidFill>
                  <a:schemeClr val="tx1"/>
                </a:solidFill>
                <a:latin typeface="Arial" pitchFamily="4" charset="0"/>
                <a:ea typeface="ＭＳ Ｐゴシック" pitchFamily="4" charset="-128"/>
                <a:cs typeface="+mn-cs"/>
              </a:rPr>
              <a:t>Theme to notice during discussion: it seems less “weird” to wear the thoughts after awhile, these are just thoughts.</a:t>
            </a:r>
          </a:p>
          <a:p>
            <a:pPr lvl="0"/>
            <a:endParaRPr lang="en-US" sz="1200" kern="1200" dirty="0" smtClean="0">
              <a:solidFill>
                <a:schemeClr val="tx1"/>
              </a:solidFill>
              <a:latin typeface="Arial" pitchFamily="4" charset="0"/>
              <a:ea typeface="+mn-ea"/>
              <a:cs typeface="+mn-cs"/>
            </a:endParaRPr>
          </a:p>
          <a:p>
            <a:pPr lvl="0"/>
            <a:r>
              <a:rPr lang="en-US" sz="1200" kern="1200" dirty="0" smtClean="0">
                <a:solidFill>
                  <a:schemeClr val="tx1"/>
                </a:solidFill>
                <a:latin typeface="Arial" pitchFamily="4" charset="0"/>
                <a:ea typeface="+mn-ea"/>
                <a:cs typeface="+mn-cs"/>
              </a:rPr>
              <a:t>Therapist’s script: “What happens when we allow our thoughts, even the most painful ones, to be there without trying to change them or cling to them, we may 	forget, even for a short while, that they are there. We can allow these thoughts to be with us while we do other things, like engage in a meaningful conversation.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4</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dirty="0" smtClean="0"/>
              <a:t>Working with college students?</a:t>
            </a:r>
            <a:r>
              <a:rPr lang="en-US" baseline="0" dirty="0" smtClean="0"/>
              <a:t> </a:t>
            </a:r>
            <a:r>
              <a:rPr lang="en-US" dirty="0" smtClean="0"/>
              <a:t>Working with an ED population? </a:t>
            </a:r>
          </a:p>
          <a:p>
            <a:endParaRPr lang="en-US" dirty="0" smtClean="0"/>
          </a:p>
          <a:p>
            <a:r>
              <a:rPr lang="en-US" dirty="0" smtClean="0"/>
              <a:t>Private practice? Medical</a:t>
            </a:r>
            <a:r>
              <a:rPr lang="en-US" baseline="0" dirty="0" smtClean="0"/>
              <a:t> setting? </a:t>
            </a:r>
            <a:r>
              <a:rPr lang="en-US" baseline="0" dirty="0" err="1" smtClean="0"/>
              <a:t>Comm</a:t>
            </a:r>
            <a:r>
              <a:rPr lang="en-US" baseline="0" dirty="0" smtClean="0"/>
              <a:t> MH? College Counseling? </a:t>
            </a:r>
            <a:endParaRPr lang="ru-RU" dirty="0" smtClean="0"/>
          </a:p>
          <a:p>
            <a:endParaRPr lang="en-US" dirty="0" smtClean="0"/>
          </a:p>
          <a:p>
            <a:pPr>
              <a:buFontTx/>
              <a:buChar char="-"/>
            </a:pPr>
            <a:r>
              <a:rPr lang="en-US" baseline="0" dirty="0" smtClean="0"/>
              <a:t>4</a:t>
            </a:r>
            <a:r>
              <a:rPr lang="en-US" baseline="30000" dirty="0" smtClean="0"/>
              <a:t>th</a:t>
            </a:r>
            <a:r>
              <a:rPr lang="en-US" baseline="0" dirty="0" smtClean="0"/>
              <a:t> year doctoral student at WI; starting internship at the end of the summer at </a:t>
            </a:r>
            <a:r>
              <a:rPr lang="en-US" baseline="0" dirty="0" err="1" smtClean="0"/>
              <a:t>U.Mass</a:t>
            </a:r>
            <a:r>
              <a:rPr lang="en-US" baseline="0" dirty="0" smtClean="0"/>
              <a:t> – Amherst</a:t>
            </a:r>
          </a:p>
          <a:p>
            <a:pPr>
              <a:buFontTx/>
              <a:buNone/>
            </a:pPr>
            <a:r>
              <a:rPr lang="en-US" baseline="0" dirty="0" smtClean="0"/>
              <a:t>-long-term passion for young adult population and </a:t>
            </a:r>
            <a:r>
              <a:rPr lang="en-US" baseline="0" dirty="0" err="1" smtClean="0"/>
              <a:t>Eds</a:t>
            </a:r>
            <a:r>
              <a:rPr lang="en-US" baseline="0" dirty="0" smtClean="0"/>
              <a:t> </a:t>
            </a:r>
            <a:endParaRPr lang="ru-R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22</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C35F8-E113-A043-8711-D86B2FE95F12}"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AC35F8-E113-A043-8711-D86B2FE95F12}"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5</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sz="1200" kern="1200" dirty="0" smtClean="0">
                <a:solidFill>
                  <a:schemeClr val="tx1"/>
                </a:solidFill>
                <a:latin typeface="Arial" pitchFamily="4" charset="0"/>
                <a:ea typeface="+mn-ea"/>
                <a:cs typeface="+mn-cs"/>
              </a:rPr>
              <a:t> </a:t>
            </a:r>
            <a:r>
              <a:rPr lang="en-US" sz="1200" kern="1200" dirty="0" smtClean="0">
                <a:solidFill>
                  <a:schemeClr val="tx1"/>
                </a:solidFill>
                <a:latin typeface="+mn-lt"/>
                <a:ea typeface="+mn-ea"/>
                <a:cs typeface="+mn-cs"/>
              </a:rPr>
              <a:t>Rates of </a:t>
            </a:r>
            <a:r>
              <a:rPr lang="en-US" sz="1200" kern="1200" dirty="0" err="1" smtClean="0">
                <a:solidFill>
                  <a:schemeClr val="tx1"/>
                </a:solidFill>
                <a:latin typeface="+mn-lt"/>
                <a:ea typeface="+mn-ea"/>
                <a:cs typeface="+mn-cs"/>
              </a:rPr>
              <a:t>EDs</a:t>
            </a:r>
            <a:r>
              <a:rPr lang="en-US" sz="1200" kern="1200" dirty="0" smtClean="0">
                <a:solidFill>
                  <a:schemeClr val="tx1"/>
                </a:solidFill>
                <a:latin typeface="+mn-lt"/>
                <a:ea typeface="+mn-ea"/>
                <a:cs typeface="+mn-cs"/>
              </a:rPr>
              <a:t>; Nonclinical Population; </a:t>
            </a:r>
            <a:r>
              <a:rPr lang="en-US" sz="1200" kern="1200" dirty="0" err="1" smtClean="0">
                <a:solidFill>
                  <a:schemeClr val="tx1"/>
                </a:solidFill>
                <a:latin typeface="+mn-lt"/>
                <a:ea typeface="+mn-ea"/>
                <a:cs typeface="+mn-cs"/>
              </a:rPr>
              <a:t>Comorbidity</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7 </a:t>
            </a:r>
            <a:r>
              <a:rPr lang="en-US" sz="1200" b="1" kern="1200" dirty="0" err="1" smtClean="0">
                <a:solidFill>
                  <a:schemeClr val="tx1"/>
                </a:solidFill>
                <a:latin typeface="+mn-lt"/>
                <a:ea typeface="+mn-ea"/>
                <a:cs typeface="+mn-cs"/>
              </a:rPr>
              <a:t>mins</a:t>
            </a:r>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6</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lvl="1">
              <a:buFont typeface="Arial"/>
              <a:buNone/>
            </a:pPr>
            <a:r>
              <a:rPr lang="en-US" sz="1200" kern="1200" dirty="0" smtClean="0">
                <a:solidFill>
                  <a:schemeClr val="tx1"/>
                </a:solidFill>
                <a:latin typeface="+mn-lt"/>
                <a:ea typeface="+mn-ea"/>
                <a:cs typeface="+mn-cs"/>
              </a:rPr>
              <a:t>Rates of </a:t>
            </a:r>
            <a:r>
              <a:rPr lang="en-US" sz="1200" kern="1200" dirty="0" err="1" smtClean="0">
                <a:solidFill>
                  <a:schemeClr val="tx1"/>
                </a:solidFill>
                <a:latin typeface="+mn-lt"/>
                <a:ea typeface="+mn-ea"/>
                <a:cs typeface="+mn-cs"/>
              </a:rPr>
              <a:t>EDs</a:t>
            </a:r>
            <a:r>
              <a:rPr lang="en-US" sz="1200" kern="1200" dirty="0" smtClean="0">
                <a:solidFill>
                  <a:schemeClr val="tx1"/>
                </a:solidFill>
                <a:latin typeface="+mn-lt"/>
                <a:ea typeface="+mn-ea"/>
                <a:cs typeface="+mn-cs"/>
              </a:rPr>
              <a:t>; Nonclinical Population; </a:t>
            </a:r>
            <a:r>
              <a:rPr lang="en-US" sz="1200" kern="1200" dirty="0" err="1" smtClean="0">
                <a:solidFill>
                  <a:schemeClr val="tx1"/>
                </a:solidFill>
                <a:latin typeface="+mn-lt"/>
                <a:ea typeface="+mn-ea"/>
                <a:cs typeface="+mn-cs"/>
              </a:rPr>
              <a:t>Comorbidity</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7 </a:t>
            </a:r>
            <a:r>
              <a:rPr lang="en-US" sz="1200" b="1" kern="1200" dirty="0" err="1" smtClean="0">
                <a:solidFill>
                  <a:schemeClr val="tx1"/>
                </a:solidFill>
                <a:latin typeface="+mn-lt"/>
                <a:ea typeface="+mn-ea"/>
                <a:cs typeface="+mn-cs"/>
              </a:rPr>
              <a:t>mins</a:t>
            </a:r>
            <a:endParaRPr lang="en-US" sz="1200" b="1" kern="1200" dirty="0" smtClean="0">
              <a:solidFill>
                <a:schemeClr val="tx1"/>
              </a:solidFill>
              <a:latin typeface="+mn-lt"/>
              <a:ea typeface="+mn-ea"/>
              <a:cs typeface="+mn-cs"/>
            </a:endParaRPr>
          </a:p>
          <a:p>
            <a:pPr lvl="1">
              <a:buFont typeface="Arial"/>
              <a:buNone/>
            </a:pPr>
            <a:endParaRPr lang="en-US" sz="1200" kern="1200" dirty="0" smtClean="0">
              <a:solidFill>
                <a:schemeClr val="tx1"/>
              </a:solidFill>
              <a:latin typeface="Arial" pitchFamily="4" charset="0"/>
              <a:ea typeface="ＭＳ Ｐゴシック" pitchFamily="4" charset="-128"/>
              <a:cs typeface="+mn-cs"/>
            </a:endParaRPr>
          </a:p>
          <a:p>
            <a:pPr lvl="1">
              <a:buClr>
                <a:schemeClr val="accent2"/>
              </a:buClr>
              <a:buFont typeface="Arial"/>
              <a:buChar char="•"/>
            </a:pPr>
            <a:r>
              <a:rPr lang="en-US" sz="1200" b="1" kern="1200" dirty="0" smtClean="0">
                <a:solidFill>
                  <a:srgbClr val="FF0000"/>
                </a:solidFill>
                <a:latin typeface="Arial" pitchFamily="4" charset="0"/>
                <a:ea typeface="ＭＳ Ｐゴシック" pitchFamily="4" charset="-128"/>
                <a:cs typeface="+mn-cs"/>
              </a:rPr>
              <a:t>A significant percentage of the population appears to be experiencing features of eating disorders,</a:t>
            </a:r>
            <a:r>
              <a:rPr lang="en-US" sz="1200" b="1" kern="1200" baseline="0" dirty="0" smtClean="0">
                <a:solidFill>
                  <a:srgbClr val="FF0000"/>
                </a:solidFill>
                <a:latin typeface="Arial" pitchFamily="4" charset="0"/>
                <a:ea typeface="ＭＳ Ｐゴシック" pitchFamily="4" charset="-128"/>
                <a:cs typeface="+mn-cs"/>
              </a:rPr>
              <a:t> an at risk population; this treatment can be seen as preventative </a:t>
            </a:r>
            <a:endParaRPr lang="en-US" sz="1200" b="1" kern="1200" dirty="0" smtClean="0">
              <a:solidFill>
                <a:srgbClr val="FF0000"/>
              </a:solidFill>
              <a:latin typeface="Arial" pitchFamily="4" charset="0"/>
              <a:ea typeface="ＭＳ Ｐゴシック" pitchFamily="4" charset="-128"/>
              <a:cs typeface="+mn-cs"/>
            </a:endParaRPr>
          </a:p>
          <a:p>
            <a:pPr lvl="1">
              <a:buFont typeface="Arial"/>
              <a:buNone/>
            </a:pPr>
            <a:endParaRPr lang="en-US" sz="1200" kern="1200" dirty="0" smtClean="0">
              <a:solidFill>
                <a:schemeClr val="tx1"/>
              </a:solidFill>
              <a:latin typeface="Arial" pitchFamily="4" charset="0"/>
              <a:ea typeface="ＭＳ Ｐゴシック" pitchFamily="4" charset="-128"/>
              <a:cs typeface="+mn-cs"/>
            </a:endParaRPr>
          </a:p>
          <a:p>
            <a:pPr lvl="1">
              <a:buFont typeface="Arial"/>
              <a:buChar char="•"/>
            </a:pPr>
            <a:r>
              <a:rPr lang="en-US" sz="1200" kern="1200" dirty="0" smtClean="0">
                <a:solidFill>
                  <a:schemeClr val="tx1"/>
                </a:solidFill>
                <a:latin typeface="Arial" pitchFamily="4" charset="0"/>
                <a:ea typeface="ＭＳ Ｐゴシック" pitchFamily="4" charset="-128"/>
                <a:cs typeface="+mn-cs"/>
              </a:rPr>
              <a:t>unhealthy weight control behaviors and body dissatisfaction place individuals at risk for the development of a partial (Killen et al., 1996) or full eating disorder diagnosis (</a:t>
            </a:r>
            <a:r>
              <a:rPr lang="en-US" sz="1200" kern="1200" dirty="0" err="1" smtClean="0">
                <a:solidFill>
                  <a:schemeClr val="tx1"/>
                </a:solidFill>
                <a:latin typeface="Arial" pitchFamily="4" charset="0"/>
                <a:ea typeface="ＭＳ Ｐゴシック" pitchFamily="4" charset="-128"/>
                <a:cs typeface="+mn-cs"/>
              </a:rPr>
              <a:t>Stice</a:t>
            </a:r>
            <a:r>
              <a:rPr lang="en-US" sz="1200" kern="1200" dirty="0" smtClean="0">
                <a:solidFill>
                  <a:schemeClr val="tx1"/>
                </a:solidFill>
                <a:latin typeface="Arial" pitchFamily="4" charset="0"/>
                <a:ea typeface="ＭＳ Ｐゴシック" pitchFamily="4" charset="-128"/>
                <a:cs typeface="+mn-cs"/>
              </a:rPr>
              <a:t> et al., 2009), as well as multiple additional psychiatric disorders.  </a:t>
            </a:r>
          </a:p>
          <a:p>
            <a:pPr lvl="1">
              <a:buFont typeface="Arial"/>
              <a:buNone/>
            </a:pPr>
            <a:endParaRPr lang="en-US" sz="1200" kern="1200" dirty="0" smtClean="0">
              <a:solidFill>
                <a:schemeClr val="tx1"/>
              </a:solidFill>
              <a:latin typeface="Arial" pitchFamily="4" charset="0"/>
              <a:ea typeface="ＭＳ Ｐゴシック" pitchFamily="4" charset="-128"/>
              <a:cs typeface="+mn-cs"/>
            </a:endParaRPr>
          </a:p>
          <a:p>
            <a:pPr lvl="1">
              <a:buFont typeface="Arial"/>
              <a:buChar char="•"/>
            </a:pPr>
            <a:r>
              <a:rPr lang="en-US" sz="1200" kern="1200" dirty="0" smtClean="0">
                <a:solidFill>
                  <a:schemeClr val="tx1"/>
                </a:solidFill>
                <a:latin typeface="Arial" pitchFamily="4" charset="0"/>
                <a:ea typeface="ＭＳ Ｐゴシック" pitchFamily="4" charset="-128"/>
                <a:cs typeface="+mn-cs"/>
              </a:rPr>
              <a:t>eating disorders frequently progress from </a:t>
            </a:r>
            <a:r>
              <a:rPr lang="en-US" sz="1200" kern="1200" dirty="0" err="1" smtClean="0">
                <a:solidFill>
                  <a:schemeClr val="tx1"/>
                </a:solidFill>
                <a:latin typeface="Arial" pitchFamily="4" charset="0"/>
                <a:ea typeface="ＭＳ Ｐゴシック" pitchFamily="4" charset="-128"/>
                <a:cs typeface="+mn-cs"/>
              </a:rPr>
              <a:t>subthreshold</a:t>
            </a:r>
            <a:r>
              <a:rPr lang="en-US" sz="1200" kern="1200" dirty="0" smtClean="0">
                <a:solidFill>
                  <a:schemeClr val="tx1"/>
                </a:solidFill>
                <a:latin typeface="Arial" pitchFamily="4" charset="0"/>
                <a:ea typeface="ＭＳ Ｐゴシック" pitchFamily="4" charset="-128"/>
                <a:cs typeface="+mn-cs"/>
              </a:rPr>
              <a:t> to threshold levels, and from one disorder to the next (</a:t>
            </a:r>
            <a:r>
              <a:rPr lang="en-US" sz="1200" kern="1200" dirty="0" err="1" smtClean="0">
                <a:solidFill>
                  <a:schemeClr val="tx1"/>
                </a:solidFill>
                <a:latin typeface="Arial" pitchFamily="4" charset="0"/>
                <a:ea typeface="ＭＳ Ｐゴシック" pitchFamily="4" charset="-128"/>
                <a:cs typeface="+mn-cs"/>
              </a:rPr>
              <a:t>Stice</a:t>
            </a:r>
            <a:r>
              <a:rPr lang="en-US" sz="1200" kern="1200" dirty="0" smtClean="0">
                <a:solidFill>
                  <a:schemeClr val="tx1"/>
                </a:solidFill>
                <a:latin typeface="Arial" pitchFamily="4" charset="0"/>
                <a:ea typeface="ＭＳ Ｐゴシック" pitchFamily="4" charset="-128"/>
                <a:cs typeface="+mn-cs"/>
              </a:rPr>
              <a:t> et al., 2009). </a:t>
            </a:r>
          </a:p>
          <a:p>
            <a:pPr lvl="1">
              <a:buFont typeface="Arial"/>
              <a:buNone/>
            </a:pPr>
            <a:endParaRPr lang="en-US" sz="1200" kern="1200" dirty="0" smtClean="0">
              <a:solidFill>
                <a:schemeClr val="tx1"/>
              </a:solidFill>
              <a:latin typeface="Arial" pitchFamily="4" charset="0"/>
              <a:ea typeface="ＭＳ Ｐゴシック" pitchFamily="4" charset="-128"/>
              <a:cs typeface="+mn-cs"/>
            </a:endParaRPr>
          </a:p>
          <a:p>
            <a:pPr lvl="1">
              <a:buFont typeface="Arial"/>
              <a:buChar char="•"/>
            </a:pPr>
            <a:r>
              <a:rPr lang="en-US" sz="1200" kern="1200" dirty="0" smtClean="0">
                <a:solidFill>
                  <a:schemeClr val="tx1"/>
                </a:solidFill>
                <a:latin typeface="Arial" pitchFamily="4" charset="0"/>
                <a:ea typeface="ＭＳ Ｐゴシック" pitchFamily="4" charset="-128"/>
                <a:cs typeface="+mn-cs"/>
              </a:rPr>
              <a:t>research has illustrated that the psychopathology associated with EDNOS, the most common of the three DSM-IV eating disorder diagnoses (Eddy, </a:t>
            </a:r>
            <a:r>
              <a:rPr lang="en-US" sz="1200" kern="1200" dirty="0" err="1" smtClean="0">
                <a:solidFill>
                  <a:schemeClr val="tx1"/>
                </a:solidFill>
                <a:latin typeface="Arial" pitchFamily="4" charset="0"/>
                <a:ea typeface="ＭＳ Ｐゴシック" pitchFamily="4" charset="-128"/>
                <a:cs typeface="+mn-cs"/>
              </a:rPr>
              <a:t>Celio</a:t>
            </a:r>
            <a:r>
              <a:rPr lang="en-US" sz="1200" kern="1200" dirty="0" smtClean="0">
                <a:solidFill>
                  <a:schemeClr val="tx1"/>
                </a:solidFill>
                <a:latin typeface="Arial" pitchFamily="4" charset="0"/>
                <a:ea typeface="ＭＳ Ｐゴシック" pitchFamily="4" charset="-128"/>
                <a:cs typeface="+mn-cs"/>
              </a:rPr>
              <a:t>, </a:t>
            </a:r>
            <a:r>
              <a:rPr lang="en-US" sz="1200" kern="1200" dirty="0" err="1" smtClean="0">
                <a:solidFill>
                  <a:schemeClr val="tx1"/>
                </a:solidFill>
                <a:latin typeface="Arial" pitchFamily="4" charset="0"/>
                <a:ea typeface="ＭＳ Ｐゴシック" pitchFamily="4" charset="-128"/>
                <a:cs typeface="+mn-cs"/>
              </a:rPr>
              <a:t>Hoste</a:t>
            </a:r>
            <a:r>
              <a:rPr lang="en-US" sz="1200" kern="1200" dirty="0" smtClean="0">
                <a:solidFill>
                  <a:schemeClr val="tx1"/>
                </a:solidFill>
                <a:latin typeface="Arial" pitchFamily="4" charset="0"/>
                <a:ea typeface="ＭＳ Ｐゴシック" pitchFamily="4" charset="-128"/>
                <a:cs typeface="+mn-cs"/>
              </a:rPr>
              <a:t>, Herzog, le Grange, 2008; </a:t>
            </a:r>
            <a:r>
              <a:rPr lang="en-US" sz="1200" kern="1200" dirty="0" err="1" smtClean="0">
                <a:solidFill>
                  <a:schemeClr val="tx1"/>
                </a:solidFill>
                <a:latin typeface="Arial" pitchFamily="4" charset="0"/>
                <a:ea typeface="ＭＳ Ｐゴシック" pitchFamily="4" charset="-128"/>
                <a:cs typeface="+mn-cs"/>
              </a:rPr>
              <a:t>Smink</a:t>
            </a:r>
            <a:r>
              <a:rPr lang="en-US" sz="1200" kern="1200" dirty="0" smtClean="0">
                <a:solidFill>
                  <a:schemeClr val="tx1"/>
                </a:solidFill>
                <a:latin typeface="Arial" pitchFamily="4" charset="0"/>
                <a:ea typeface="ＭＳ Ｐゴシック" pitchFamily="4" charset="-128"/>
                <a:cs typeface="+mn-cs"/>
              </a:rPr>
              <a:t>, 2014), is similar to that related to anorexia nervosa (AN) and bulimia nervosa (BN) (</a:t>
            </a:r>
            <a:r>
              <a:rPr lang="en-US" sz="1200" kern="1200" dirty="0" err="1" smtClean="0">
                <a:solidFill>
                  <a:schemeClr val="tx1"/>
                </a:solidFill>
                <a:latin typeface="Arial" pitchFamily="4" charset="0"/>
                <a:ea typeface="ＭＳ Ｐゴシック" pitchFamily="4" charset="-128"/>
                <a:cs typeface="+mn-cs"/>
              </a:rPr>
              <a:t>Smink</a:t>
            </a:r>
            <a:r>
              <a:rPr lang="en-US" sz="1200" kern="1200" dirty="0" smtClean="0">
                <a:solidFill>
                  <a:schemeClr val="tx1"/>
                </a:solidFill>
                <a:latin typeface="Arial" pitchFamily="4" charset="0"/>
                <a:ea typeface="ＭＳ Ｐゴシック" pitchFamily="4" charset="-128"/>
                <a:cs typeface="+mn-cs"/>
              </a:rPr>
              <a:t>, van </a:t>
            </a:r>
            <a:r>
              <a:rPr lang="en-US" sz="1200" kern="1200" dirty="0" err="1" smtClean="0">
                <a:solidFill>
                  <a:schemeClr val="tx1"/>
                </a:solidFill>
                <a:latin typeface="Arial" pitchFamily="4" charset="0"/>
                <a:ea typeface="ＭＳ Ｐゴシック" pitchFamily="4" charset="-128"/>
                <a:cs typeface="+mn-cs"/>
              </a:rPr>
              <a:t>Hoeken</a:t>
            </a:r>
            <a:r>
              <a:rPr lang="en-US" sz="1200" kern="1200" dirty="0" smtClean="0">
                <a:solidFill>
                  <a:schemeClr val="tx1"/>
                </a:solidFill>
                <a:latin typeface="Arial" pitchFamily="4" charset="0"/>
                <a:ea typeface="ＭＳ Ｐゴシック" pitchFamily="4" charset="-128"/>
                <a:cs typeface="+mn-cs"/>
              </a:rPr>
              <a:t>, &amp; </a:t>
            </a:r>
            <a:r>
              <a:rPr lang="en-US" sz="1200" kern="1200" dirty="0" err="1" smtClean="0">
                <a:solidFill>
                  <a:schemeClr val="tx1"/>
                </a:solidFill>
                <a:latin typeface="Arial" pitchFamily="4" charset="0"/>
                <a:ea typeface="ＭＳ Ｐゴシック" pitchFamily="4" charset="-128"/>
                <a:cs typeface="+mn-cs"/>
              </a:rPr>
              <a:t>Hoek</a:t>
            </a:r>
            <a:r>
              <a:rPr lang="en-US" sz="1200" kern="1200" dirty="0" smtClean="0">
                <a:solidFill>
                  <a:schemeClr val="tx1"/>
                </a:solidFill>
                <a:latin typeface="Arial" pitchFamily="4" charset="0"/>
                <a:ea typeface="ＭＳ Ｐゴシック" pitchFamily="4" charset="-128"/>
                <a:cs typeface="+mn-cs"/>
              </a:rPr>
              <a:t>, 2012; Thomas, </a:t>
            </a:r>
            <a:r>
              <a:rPr lang="en-US" sz="1200" kern="1200" dirty="0" err="1" smtClean="0">
                <a:solidFill>
                  <a:schemeClr val="tx1"/>
                </a:solidFill>
                <a:latin typeface="Arial" pitchFamily="4" charset="0"/>
                <a:ea typeface="ＭＳ Ｐゴシック" pitchFamily="4" charset="-128"/>
                <a:cs typeface="+mn-cs"/>
              </a:rPr>
              <a:t>Vartanian</a:t>
            </a:r>
            <a:r>
              <a:rPr lang="en-US" sz="1200" kern="1200" dirty="0" smtClean="0">
                <a:solidFill>
                  <a:schemeClr val="tx1"/>
                </a:solidFill>
                <a:latin typeface="Arial" pitchFamily="4" charset="0"/>
                <a:ea typeface="ＭＳ Ｐゴシック" pitchFamily="4" charset="-128"/>
                <a:cs typeface="+mn-cs"/>
              </a:rPr>
              <a:t>, &amp; Brownell, 2009). </a:t>
            </a:r>
          </a:p>
          <a:p>
            <a:pPr lvl="1">
              <a:buFont typeface="Arial"/>
              <a:buChar char="•"/>
            </a:pPr>
            <a:endParaRPr lang="en-US" sz="1200" kern="1200" dirty="0" smtClean="0">
              <a:solidFill>
                <a:schemeClr val="tx1"/>
              </a:solidFill>
              <a:latin typeface="Arial" pitchFamily="4" charset="0"/>
              <a:ea typeface="ＭＳ Ｐゴシック" pitchFamily="4" charset="-128"/>
              <a:cs typeface="+mn-cs"/>
            </a:endParaRPr>
          </a:p>
          <a:p>
            <a:pPr lvl="1">
              <a:buFont typeface="Arial"/>
              <a:buChar char="•"/>
            </a:pPr>
            <a:r>
              <a:rPr lang="en-US" sz="1200" kern="1200" dirty="0" smtClean="0">
                <a:solidFill>
                  <a:schemeClr val="tx1"/>
                </a:solidFill>
                <a:latin typeface="Arial" pitchFamily="4" charset="0"/>
                <a:ea typeface="ＭＳ Ｐゴシック" pitchFamily="4" charset="-128"/>
                <a:cs typeface="+mn-cs"/>
              </a:rPr>
              <a:t>a</a:t>
            </a:r>
            <a:r>
              <a:rPr lang="en-US" sz="1200" kern="1200" dirty="0" smtClean="0">
                <a:solidFill>
                  <a:schemeClr val="tx1"/>
                </a:solidFill>
                <a:latin typeface="Arial" pitchFamily="4" charset="0"/>
                <a:ea typeface="+mn-ea"/>
                <a:cs typeface="+mn-cs"/>
              </a:rPr>
              <a:t>dolescent and college students’ disordered eating behaviors may have a destructive impact on their social and academic performance (</a:t>
            </a:r>
            <a:r>
              <a:rPr lang="en-US" sz="1200" kern="1200" dirty="0" err="1" smtClean="0">
                <a:solidFill>
                  <a:schemeClr val="tx1"/>
                </a:solidFill>
                <a:latin typeface="Arial" pitchFamily="4" charset="0"/>
                <a:ea typeface="+mn-ea"/>
                <a:cs typeface="+mn-cs"/>
              </a:rPr>
              <a:t>Hoerr</a:t>
            </a:r>
            <a:r>
              <a:rPr lang="en-US" sz="1200" kern="1200" dirty="0" smtClean="0">
                <a:solidFill>
                  <a:schemeClr val="tx1"/>
                </a:solidFill>
                <a:latin typeface="Arial" pitchFamily="4" charset="0"/>
                <a:ea typeface="+mn-ea"/>
                <a:cs typeface="+mn-cs"/>
              </a:rPr>
              <a:t>, </a:t>
            </a:r>
            <a:r>
              <a:rPr lang="en-US" sz="1200" kern="1200" dirty="0" err="1" smtClean="0">
                <a:solidFill>
                  <a:schemeClr val="tx1"/>
                </a:solidFill>
                <a:latin typeface="Arial" pitchFamily="4" charset="0"/>
                <a:ea typeface="+mn-ea"/>
                <a:cs typeface="+mn-cs"/>
              </a:rPr>
              <a:t>Bokram</a:t>
            </a:r>
            <a:r>
              <a:rPr lang="en-US" sz="1200" kern="1200" dirty="0" smtClean="0">
                <a:solidFill>
                  <a:schemeClr val="tx1"/>
                </a:solidFill>
                <a:latin typeface="Arial" pitchFamily="4" charset="0"/>
                <a:ea typeface="+mn-ea"/>
                <a:cs typeface="+mn-cs"/>
              </a:rPr>
              <a:t>, Lugo, </a:t>
            </a:r>
            <a:r>
              <a:rPr lang="en-US" sz="1200" kern="1200" dirty="0" err="1" smtClean="0">
                <a:solidFill>
                  <a:schemeClr val="tx1"/>
                </a:solidFill>
                <a:latin typeface="Arial" pitchFamily="4" charset="0"/>
                <a:ea typeface="+mn-ea"/>
                <a:cs typeface="+mn-cs"/>
              </a:rPr>
              <a:t>Bivins</a:t>
            </a:r>
            <a:r>
              <a:rPr lang="en-US" sz="1200" kern="1200" dirty="0" smtClean="0">
                <a:solidFill>
                  <a:schemeClr val="tx1"/>
                </a:solidFill>
                <a:latin typeface="Arial" pitchFamily="4" charset="0"/>
                <a:ea typeface="+mn-ea"/>
                <a:cs typeface="+mn-cs"/>
              </a:rPr>
              <a:t>, &amp; </a:t>
            </a:r>
            <a:r>
              <a:rPr lang="en-US" sz="1200" kern="1200" dirty="0" err="1" smtClean="0">
                <a:solidFill>
                  <a:schemeClr val="tx1"/>
                </a:solidFill>
                <a:latin typeface="Arial" pitchFamily="4" charset="0"/>
                <a:ea typeface="+mn-ea"/>
                <a:cs typeface="+mn-cs"/>
              </a:rPr>
              <a:t>Keast</a:t>
            </a:r>
            <a:r>
              <a:rPr lang="en-US" sz="1200" kern="1200" dirty="0" smtClean="0">
                <a:solidFill>
                  <a:schemeClr val="tx1"/>
                </a:solidFill>
                <a:latin typeface="Arial" pitchFamily="4" charset="0"/>
                <a:ea typeface="+mn-ea"/>
                <a:cs typeface="+mn-cs"/>
              </a:rPr>
              <a:t>, 2002), and place them at risk for a number of serious psychiatric conditions.  </a:t>
            </a:r>
          </a:p>
          <a:p>
            <a:pPr lvl="1">
              <a:buFont typeface="Arial"/>
              <a:buNone/>
            </a:pPr>
            <a:endParaRPr lang="en-US" sz="1200" kern="1200" dirty="0" smtClean="0">
              <a:solidFill>
                <a:schemeClr val="tx1"/>
              </a:solidFill>
              <a:latin typeface="Arial" pitchFamily="4" charset="0"/>
              <a:ea typeface="+mn-ea"/>
              <a:cs typeface="+mn-cs"/>
            </a:endParaRPr>
          </a:p>
          <a:p>
            <a:pPr lvl="1">
              <a:buFont typeface="Arial"/>
              <a:buChar char="•"/>
            </a:pPr>
            <a:r>
              <a:rPr lang="en-US" sz="1200" kern="1200" dirty="0" smtClean="0">
                <a:solidFill>
                  <a:schemeClr val="tx1"/>
                </a:solidFill>
                <a:latin typeface="Arial" pitchFamily="4" charset="0"/>
                <a:ea typeface="+mn-ea"/>
                <a:cs typeface="+mn-cs"/>
              </a:rPr>
              <a:t> Early interventions for subclinical eating disturbances are one way of potentially preventing further health risks and the development of full criteria eating disorders. </a:t>
            </a:r>
            <a:endParaRPr lang="en-US" dirty="0" smtClean="0"/>
          </a:p>
          <a:p>
            <a:pPr>
              <a:buFont typeface="Arial"/>
              <a:buChar char="•"/>
            </a:pPr>
            <a:endParaRPr lang="en-US" dirty="0" smtClean="0"/>
          </a:p>
          <a:p>
            <a:pPr lvl="1">
              <a:buFont typeface="Arial"/>
              <a:buChar cha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7</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lvl="1">
              <a:buFont typeface="Arial"/>
              <a:buNone/>
            </a:pPr>
            <a:r>
              <a:rPr lang="en-US" sz="1200" kern="1200" dirty="0" smtClean="0">
                <a:solidFill>
                  <a:schemeClr val="tx1"/>
                </a:solidFill>
                <a:latin typeface="+mn-lt"/>
                <a:ea typeface="+mn-ea"/>
                <a:cs typeface="+mn-cs"/>
              </a:rPr>
              <a:t>Rates of </a:t>
            </a:r>
            <a:r>
              <a:rPr lang="en-US" sz="1200" kern="1200" dirty="0" err="1" smtClean="0">
                <a:solidFill>
                  <a:schemeClr val="tx1"/>
                </a:solidFill>
                <a:latin typeface="+mn-lt"/>
                <a:ea typeface="+mn-ea"/>
                <a:cs typeface="+mn-cs"/>
              </a:rPr>
              <a:t>EDs</a:t>
            </a:r>
            <a:r>
              <a:rPr lang="en-US" sz="1200" kern="1200" dirty="0" smtClean="0">
                <a:solidFill>
                  <a:schemeClr val="tx1"/>
                </a:solidFill>
                <a:latin typeface="+mn-lt"/>
                <a:ea typeface="+mn-ea"/>
                <a:cs typeface="+mn-cs"/>
              </a:rPr>
              <a:t>; Nonclinical Population; </a:t>
            </a:r>
            <a:r>
              <a:rPr lang="en-US" sz="1200" kern="1200" dirty="0" err="1" smtClean="0">
                <a:solidFill>
                  <a:schemeClr val="tx1"/>
                </a:solidFill>
                <a:latin typeface="+mn-lt"/>
                <a:ea typeface="+mn-ea"/>
                <a:cs typeface="+mn-cs"/>
              </a:rPr>
              <a:t>Comorbidity</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7 </a:t>
            </a:r>
            <a:r>
              <a:rPr lang="en-US" sz="1200" b="1" kern="1200" dirty="0" err="1" smtClean="0">
                <a:solidFill>
                  <a:schemeClr val="tx1"/>
                </a:solidFill>
                <a:latin typeface="+mn-lt"/>
                <a:ea typeface="+mn-ea"/>
                <a:cs typeface="+mn-cs"/>
              </a:rPr>
              <a:t>mins</a:t>
            </a:r>
            <a:endParaRPr lang="en-US" sz="1200" b="1" kern="1200" dirty="0" smtClean="0">
              <a:solidFill>
                <a:schemeClr val="tx1"/>
              </a:solidFill>
              <a:latin typeface="+mn-lt"/>
              <a:ea typeface="+mn-ea"/>
              <a:cs typeface="+mn-cs"/>
            </a:endParaRPr>
          </a:p>
          <a:p>
            <a:pPr lvl="1">
              <a:buFont typeface="Arial"/>
              <a:buChar char="•"/>
            </a:pPr>
            <a:endParaRPr lang="en-US" sz="1200" kern="1200" dirty="0" smtClean="0">
              <a:solidFill>
                <a:schemeClr val="tx1"/>
              </a:solidFill>
              <a:latin typeface="Arial" pitchFamily="4" charset="0"/>
              <a:ea typeface="ＭＳ Ｐゴシック" pitchFamily="4" charset="-128"/>
              <a:cs typeface="+mn-cs"/>
            </a:endParaRPr>
          </a:p>
          <a:p>
            <a:pPr lvl="1">
              <a:buFont typeface="Arial"/>
              <a:buChar char="•"/>
            </a:pPr>
            <a:r>
              <a:rPr lang="en-US" sz="1200" kern="1200" dirty="0" smtClean="0">
                <a:solidFill>
                  <a:schemeClr val="tx1"/>
                </a:solidFill>
                <a:latin typeface="Arial" pitchFamily="4" charset="0"/>
                <a:ea typeface="ＭＳ Ｐゴシック" pitchFamily="4" charset="-128"/>
                <a:cs typeface="+mn-cs"/>
              </a:rPr>
              <a:t> Research points to the need for interventions targeted at the diagnoses that co-occur with disordered eating and body image </a:t>
            </a:r>
            <a:r>
              <a:rPr lang="en-US" sz="1200" kern="1200" dirty="0" err="1" smtClean="0">
                <a:solidFill>
                  <a:schemeClr val="tx1"/>
                </a:solidFill>
                <a:latin typeface="Arial" pitchFamily="4" charset="0"/>
                <a:ea typeface="ＭＳ Ｐゴシック" pitchFamily="4" charset="-128"/>
                <a:cs typeface="+mn-cs"/>
              </a:rPr>
              <a:t>symptomology</a:t>
            </a:r>
            <a:r>
              <a:rPr lang="en-US" sz="1200" kern="1200" dirty="0" smtClean="0">
                <a:solidFill>
                  <a:schemeClr val="tx1"/>
                </a:solidFill>
                <a:latin typeface="Arial" pitchFamily="4" charset="0"/>
                <a:ea typeface="ＭＳ Ｐゴシック" pitchFamily="4" charset="-128"/>
                <a:cs typeface="+mn-cs"/>
              </a:rPr>
              <a:t>.  </a:t>
            </a:r>
          </a:p>
          <a:p>
            <a:pPr lvl="1">
              <a:buFont typeface="Arial"/>
              <a:buNone/>
            </a:pPr>
            <a:endParaRPr lang="en-US" sz="1200" kern="1200" baseline="0" dirty="0" smtClean="0">
              <a:solidFill>
                <a:schemeClr val="tx1"/>
              </a:solidFill>
              <a:latin typeface="Arial" pitchFamily="4" charset="0"/>
              <a:ea typeface="ＭＳ Ｐゴシック" pitchFamily="4" charset="-128"/>
              <a:cs typeface="+mn-cs"/>
            </a:endParaRPr>
          </a:p>
          <a:p>
            <a:pPr lvl="1">
              <a:buFont typeface="Arial"/>
              <a:buChar char="•"/>
            </a:pPr>
            <a:r>
              <a:rPr lang="en-US" sz="1200" kern="1200" dirty="0" smtClean="0">
                <a:latin typeface="Arial" pitchFamily="4" charset="0"/>
                <a:ea typeface="ＭＳ Ｐゴシック" pitchFamily="4" charset="-128"/>
              </a:rPr>
              <a:t>Given such high rates of </a:t>
            </a:r>
            <a:r>
              <a:rPr lang="en-US" sz="1200" kern="1200" dirty="0" err="1" smtClean="0">
                <a:latin typeface="Arial" pitchFamily="4" charset="0"/>
                <a:ea typeface="ＭＳ Ｐゴシック" pitchFamily="4" charset="-128"/>
              </a:rPr>
              <a:t>comorbidity</a:t>
            </a:r>
            <a:r>
              <a:rPr lang="en-US" sz="1200" kern="1200" dirty="0" smtClean="0">
                <a:latin typeface="Arial" pitchFamily="4" charset="0"/>
                <a:ea typeface="ＭＳ Ｐゴシック" pitchFamily="4" charset="-128"/>
              </a:rPr>
              <a:t>, </a:t>
            </a:r>
            <a:r>
              <a:rPr lang="en-US" sz="1200" b="1" kern="1200" dirty="0" smtClean="0">
                <a:latin typeface="Arial" pitchFamily="4" charset="0"/>
                <a:ea typeface="ＭＳ Ｐゴシック" pitchFamily="4" charset="-128"/>
              </a:rPr>
              <a:t>it does not seem sufficient to target eating disorders in isolation.  </a:t>
            </a:r>
            <a:r>
              <a:rPr lang="en-US" sz="1200" kern="1200" dirty="0" smtClean="0">
                <a:latin typeface="Arial" pitchFamily="4" charset="0"/>
                <a:ea typeface="ＭＳ Ｐゴシック" pitchFamily="4" charset="-128"/>
              </a:rPr>
              <a:t>Rather, the most effective treatment interventions would address the factors shared across eating, mood, and anxiety disorders. </a:t>
            </a:r>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8</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mn-lt"/>
                <a:ea typeface="+mn-ea"/>
                <a:cs typeface="+mn-cs"/>
              </a:rPr>
              <a:t>Disordered Eating &amp; Fusion; Disordered Eating &amp; Avoidance; ACT for </a:t>
            </a:r>
            <a:r>
              <a:rPr lang="en-US" sz="1200" kern="1200" dirty="0" err="1" smtClean="0">
                <a:solidFill>
                  <a:schemeClr val="tx1"/>
                </a:solidFill>
                <a:latin typeface="+mn-lt"/>
                <a:ea typeface="+mn-ea"/>
                <a:cs typeface="+mn-cs"/>
              </a:rPr>
              <a:t>EDs</a:t>
            </a:r>
            <a:endParaRPr lang="en-US" sz="1200" kern="1200" dirty="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Arial" pitchFamily="4" charset="0"/>
                <a:ea typeface="+mn-ea"/>
                <a:cs typeface="+mn-cs"/>
              </a:rPr>
              <a:t> ACT targets the psychological processes that have been found amongst individuals struggling with body image disturbances (</a:t>
            </a:r>
            <a:r>
              <a:rPr lang="en-US" sz="1200" kern="1200" dirty="0" err="1" smtClean="0">
                <a:solidFill>
                  <a:schemeClr val="tx1"/>
                </a:solidFill>
                <a:latin typeface="Arial" pitchFamily="4" charset="0"/>
                <a:ea typeface="+mn-ea"/>
                <a:cs typeface="+mn-cs"/>
              </a:rPr>
              <a:t>Manlick</a:t>
            </a:r>
            <a:r>
              <a:rPr lang="en-US" sz="1200" kern="1200" dirty="0" smtClean="0">
                <a:solidFill>
                  <a:schemeClr val="tx1"/>
                </a:solidFill>
                <a:latin typeface="Arial" pitchFamily="4" charset="0"/>
                <a:ea typeface="+mn-ea"/>
                <a:cs typeface="+mn-cs"/>
              </a:rPr>
              <a:t>, Cochran, &amp; Koon, 2013).  </a:t>
            </a:r>
            <a:r>
              <a:rPr lang="en-US" sz="1200" kern="1200" dirty="0" err="1" smtClean="0">
                <a:solidFill>
                  <a:schemeClr val="tx1"/>
                </a:solidFill>
                <a:latin typeface="Arial" pitchFamily="4" charset="0"/>
                <a:ea typeface="+mn-ea"/>
                <a:cs typeface="+mn-cs"/>
              </a:rPr>
              <a:t>Kater</a:t>
            </a:r>
            <a:r>
              <a:rPr lang="en-US" sz="1200" kern="1200" dirty="0" smtClean="0">
                <a:solidFill>
                  <a:schemeClr val="tx1"/>
                </a:solidFill>
                <a:latin typeface="Arial" pitchFamily="4" charset="0"/>
                <a:ea typeface="+mn-ea"/>
                <a:cs typeface="+mn-cs"/>
              </a:rPr>
              <a:t> (2010), </a:t>
            </a:r>
            <a:endParaRPr lang="ru-RU"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Arial" pitchFamily="4" charset="0"/>
                <a:ea typeface="+mn-ea"/>
                <a:cs typeface="+mn-cs"/>
              </a:rPr>
              <a:t> According to Heffner and </a:t>
            </a:r>
            <a:r>
              <a:rPr lang="en-US" sz="1200" kern="1200" dirty="0" err="1" smtClean="0">
                <a:solidFill>
                  <a:schemeClr val="tx1"/>
                </a:solidFill>
                <a:latin typeface="Arial" pitchFamily="4" charset="0"/>
                <a:ea typeface="+mn-ea"/>
                <a:cs typeface="+mn-cs"/>
              </a:rPr>
              <a:t>Eifert</a:t>
            </a:r>
            <a:r>
              <a:rPr lang="en-US" sz="1200" kern="1200" dirty="0" smtClean="0">
                <a:solidFill>
                  <a:schemeClr val="tx1"/>
                </a:solidFill>
                <a:latin typeface="Arial" pitchFamily="4" charset="0"/>
                <a:ea typeface="+mn-ea"/>
                <a:cs typeface="+mn-cs"/>
              </a:rPr>
              <a:t> (2004) and </a:t>
            </a:r>
            <a:r>
              <a:rPr lang="en-US" sz="1200" kern="1200" dirty="0" err="1" smtClean="0">
                <a:solidFill>
                  <a:schemeClr val="tx1"/>
                </a:solidFill>
                <a:latin typeface="Arial" pitchFamily="4" charset="0"/>
                <a:ea typeface="+mn-ea"/>
                <a:cs typeface="+mn-cs"/>
              </a:rPr>
              <a:t>Kater</a:t>
            </a:r>
            <a:r>
              <a:rPr lang="en-US" sz="1200" kern="1200" dirty="0" smtClean="0">
                <a:solidFill>
                  <a:schemeClr val="tx1"/>
                </a:solidFill>
                <a:latin typeface="Arial" pitchFamily="4" charset="0"/>
                <a:ea typeface="+mn-ea"/>
                <a:cs typeface="+mn-cs"/>
              </a:rPr>
              <a:t> (2010), “mindfully observing shameful, anxious, and depressed feelings and thoughts related to body image is a major task of those struggling with an ED [eating disorder]” (as cited in </a:t>
            </a:r>
            <a:r>
              <a:rPr lang="en-US" sz="1200" kern="1200" dirty="0" err="1" smtClean="0">
                <a:solidFill>
                  <a:schemeClr val="tx1"/>
                </a:solidFill>
                <a:latin typeface="Arial" pitchFamily="4" charset="0"/>
                <a:ea typeface="+mn-ea"/>
                <a:cs typeface="+mn-cs"/>
              </a:rPr>
              <a:t>Manlick</a:t>
            </a:r>
            <a:r>
              <a:rPr lang="en-US" sz="1200" kern="1200" dirty="0" smtClean="0">
                <a:solidFill>
                  <a:schemeClr val="tx1"/>
                </a:solidFill>
                <a:latin typeface="Arial" pitchFamily="4" charset="0"/>
                <a:ea typeface="+mn-ea"/>
                <a:cs typeface="+mn-cs"/>
              </a:rPr>
              <a:t> et al., 2013, </a:t>
            </a:r>
            <a:r>
              <a:rPr lang="en-US" sz="1200" kern="1200" dirty="0" err="1" smtClean="0">
                <a:solidFill>
                  <a:schemeClr val="tx1"/>
                </a:solidFill>
                <a:latin typeface="Arial" pitchFamily="4" charset="0"/>
                <a:ea typeface="+mn-ea"/>
                <a:cs typeface="+mn-cs"/>
              </a:rPr>
              <a:t>p</a:t>
            </a:r>
            <a:r>
              <a:rPr lang="en-US" sz="1200" kern="1200" dirty="0" smtClean="0">
                <a:solidFill>
                  <a:schemeClr val="tx1"/>
                </a:solidFill>
                <a:latin typeface="Arial" pitchFamily="4" charset="0"/>
                <a:ea typeface="+mn-ea"/>
                <a:cs typeface="+mn-cs"/>
              </a:rPr>
              <a:t>. 117). </a:t>
            </a:r>
            <a:endParaRPr 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9</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mn-lt"/>
                <a:ea typeface="+mn-ea"/>
                <a:cs typeface="+mn-cs"/>
              </a:rPr>
              <a:t>Disordered Eating &amp; Fusion; Disordered Eating &amp; Avoidance; ACT for </a:t>
            </a:r>
            <a:r>
              <a:rPr lang="en-US" sz="1200" kern="1200" dirty="0" err="1" smtClean="0">
                <a:solidFill>
                  <a:schemeClr val="tx1"/>
                </a:solidFill>
                <a:latin typeface="+mn-lt"/>
                <a:ea typeface="+mn-ea"/>
                <a:cs typeface="+mn-cs"/>
              </a:rPr>
              <a:t>EDs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7 </a:t>
            </a:r>
            <a:r>
              <a:rPr lang="en-US" sz="1200" b="1" kern="1200" dirty="0" err="1" smtClean="0">
                <a:solidFill>
                  <a:schemeClr val="tx1"/>
                </a:solidFill>
                <a:latin typeface="+mn-lt"/>
                <a:ea typeface="+mn-ea"/>
                <a:cs typeface="+mn-cs"/>
              </a:rPr>
              <a:t>mins</a:t>
            </a:r>
            <a:r>
              <a:rPr lang="en-US" sz="1200" b="1" kern="1200" dirty="0" smtClean="0">
                <a:solidFill>
                  <a:schemeClr val="tx1"/>
                </a:solidFill>
                <a:latin typeface="+mn-lt"/>
                <a:ea typeface="+mn-ea"/>
                <a:cs typeface="+mn-cs"/>
              </a:rPr>
              <a:t> </a:t>
            </a: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sz="1200" kern="1200" dirty="0" smtClean="0">
              <a:latin typeface="Arial" pitchFamily="4" charset="0"/>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latin typeface="Arial" pitchFamily="4" charset="0"/>
              </a:rPr>
              <a:t> Acceptance</a:t>
            </a:r>
            <a:r>
              <a:rPr lang="en-US" sz="1200" kern="1200" baseline="0" dirty="0" smtClean="0">
                <a:latin typeface="Arial" pitchFamily="4" charset="0"/>
              </a:rPr>
              <a:t> is</a:t>
            </a:r>
            <a:r>
              <a:rPr lang="en-US" sz="1200" kern="1200" dirty="0" smtClean="0">
                <a:latin typeface="Arial" pitchFamily="4" charset="0"/>
              </a:rPr>
              <a:t> the ACT intervention for experiential avoidance.</a:t>
            </a:r>
            <a:r>
              <a:rPr lang="en-US" sz="1200" kern="1200" baseline="0" dirty="0" smtClean="0">
                <a:latin typeface="Arial" pitchFamily="4" charset="0"/>
              </a:rPr>
              <a:t> </a:t>
            </a:r>
          </a:p>
          <a:p>
            <a:pPr marL="0" marR="0" indent="0" algn="l" defTabSz="914400" rtl="0" eaLnBrk="1" fontAlgn="base" latinLnBrk="0" hangingPunct="1">
              <a:lnSpc>
                <a:spcPct val="100000"/>
              </a:lnSpc>
              <a:spcBef>
                <a:spcPct val="30000"/>
              </a:spcBef>
              <a:spcAft>
                <a:spcPct val="0"/>
              </a:spcAft>
              <a:buClrTx/>
              <a:buSzTx/>
              <a:buFont typeface="Arial"/>
              <a:buChar char="•"/>
              <a:tabLst/>
              <a:defRPr/>
            </a:pPr>
            <a:endParaRPr lang="en-US" sz="1200" kern="1200" baseline="0" dirty="0" smtClean="0">
              <a:latin typeface="Arial" pitchFamily="4" charset="0"/>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baseline="0" dirty="0" smtClean="0">
                <a:latin typeface="Arial" pitchFamily="4" charset="0"/>
              </a:rPr>
              <a:t>What might emotional avoidance look like behaviorally in the ED client? </a:t>
            </a: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sz="1200" kern="1200" baseline="0" dirty="0" smtClean="0">
              <a:latin typeface="Arial" pitchFamily="4" charset="0"/>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Arial" pitchFamily="4" charset="0"/>
                <a:ea typeface="+mn-ea"/>
                <a:cs typeface="+mn-cs"/>
              </a:rPr>
              <a:t>Callaghan et al. (2012) and Hayes et al. (2004b):</a:t>
            </a:r>
            <a:r>
              <a:rPr lang="en-US" sz="1200" kern="1200" baseline="0" dirty="0" smtClean="0">
                <a:solidFill>
                  <a:schemeClr val="tx1"/>
                </a:solidFill>
                <a:latin typeface="Arial" pitchFamily="4" charset="0"/>
                <a:ea typeface="+mn-ea"/>
                <a:cs typeface="+mn-cs"/>
              </a:rPr>
              <a:t> </a:t>
            </a:r>
            <a:r>
              <a:rPr lang="en-US" sz="1200" kern="1200" dirty="0" smtClean="0">
                <a:solidFill>
                  <a:schemeClr val="tx1"/>
                </a:solidFill>
                <a:latin typeface="Arial" pitchFamily="4" charset="0"/>
                <a:ea typeface="+mn-ea"/>
                <a:cs typeface="+mn-cs"/>
              </a:rPr>
              <a:t>persons struggling with body image disturbances often utilize strategies related to avoidance of stimuli that trigger body image distress (as cited in Callaghan, Sandoz, Darrow, &amp; Feeney, 2015, </a:t>
            </a:r>
            <a:r>
              <a:rPr lang="en-US" sz="1200" kern="1200" dirty="0" err="1" smtClean="0">
                <a:solidFill>
                  <a:schemeClr val="tx1"/>
                </a:solidFill>
                <a:latin typeface="Arial" pitchFamily="4" charset="0"/>
                <a:ea typeface="+mn-ea"/>
                <a:cs typeface="+mn-cs"/>
              </a:rPr>
              <a:t>p</a:t>
            </a:r>
            <a:r>
              <a:rPr lang="en-US" sz="1200" kern="1200" dirty="0" smtClean="0">
                <a:solidFill>
                  <a:schemeClr val="tx1"/>
                </a:solidFill>
                <a:latin typeface="Arial" pitchFamily="4" charset="0"/>
                <a:ea typeface="+mn-ea"/>
                <a:cs typeface="+mn-cs"/>
              </a:rPr>
              <a:t>. 46).  For instance, an individual experiencing body image disturbance might attempt to hide a perceived bodily defect, and continually check to confirm that it remains disguised (Callaghan et al., 2015).  This avoidant behavior elicits the benefit of short-term relief.  However, in the long-term, ineffective coping (through avoidance) is reinforced, in place of more effective strategies (Callaghan et al., 2015). </a:t>
            </a:r>
          </a:p>
          <a:p>
            <a:pPr marL="0" marR="0" indent="0" algn="l" defTabSz="914400" rtl="0" eaLnBrk="1" fontAlgn="base" latinLnBrk="0" hangingPunct="1">
              <a:lnSpc>
                <a:spcPct val="100000"/>
              </a:lnSpc>
              <a:spcBef>
                <a:spcPct val="30000"/>
              </a:spcBef>
              <a:spcAft>
                <a:spcPct val="0"/>
              </a:spcAft>
              <a:buClrTx/>
              <a:buSzTx/>
              <a:buFont typeface="Arial"/>
              <a:buChar char="•"/>
              <a:tabLst/>
              <a:defRP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b="1" kern="1200" dirty="0" smtClean="0">
                <a:solidFill>
                  <a:schemeClr val="tx1"/>
                </a:solidFill>
                <a:latin typeface="Arial" pitchFamily="4" charset="0"/>
                <a:ea typeface="+mn-ea"/>
                <a:cs typeface="+mn-cs"/>
              </a:rPr>
              <a:t>Short-term relief vs. long-term goals/living</a:t>
            </a:r>
            <a:r>
              <a:rPr lang="en-US" sz="1200" b="1" kern="1200" baseline="0" dirty="0" smtClean="0">
                <a:solidFill>
                  <a:schemeClr val="tx1"/>
                </a:solidFill>
                <a:latin typeface="Arial" pitchFamily="4" charset="0"/>
                <a:ea typeface="+mn-ea"/>
                <a:cs typeface="+mn-cs"/>
              </a:rPr>
              <a:t> according to one’s values </a:t>
            </a:r>
            <a:endParaRPr lang="en-US" sz="1200" b="1"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None/>
              <a:tabLst/>
              <a:defRPr/>
            </a:pPr>
            <a:endParaRPr lang="en-US" sz="1200" kern="1200" dirty="0" smtClean="0">
              <a:solidFill>
                <a:schemeClr val="tx1"/>
              </a:solidFill>
              <a:latin typeface="Arial" pitchFamily="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 typeface="Arial"/>
              <a:buChar char="•"/>
              <a:tabLst/>
              <a:defRPr/>
            </a:pPr>
            <a:r>
              <a:rPr lang="en-US" sz="1200" kern="1200" dirty="0" smtClean="0">
                <a:solidFill>
                  <a:schemeClr val="tx1"/>
                </a:solidFill>
                <a:latin typeface="Arial" pitchFamily="4" charset="0"/>
                <a:ea typeface="+mn-ea"/>
                <a:cs typeface="+mn-cs"/>
              </a:rPr>
              <a:t>Bond et al. (2011) and Hayes, </a:t>
            </a:r>
            <a:r>
              <a:rPr lang="en-US" sz="1200" kern="1200" dirty="0" err="1" smtClean="0">
                <a:solidFill>
                  <a:schemeClr val="tx1"/>
                </a:solidFill>
                <a:latin typeface="Arial" pitchFamily="4" charset="0"/>
                <a:ea typeface="+mn-ea"/>
                <a:cs typeface="+mn-cs"/>
              </a:rPr>
              <a:t>Strosahl</a:t>
            </a:r>
            <a:r>
              <a:rPr lang="en-US" sz="1200" kern="1200" dirty="0" smtClean="0">
                <a:solidFill>
                  <a:schemeClr val="tx1"/>
                </a:solidFill>
                <a:latin typeface="Arial" pitchFamily="4" charset="0"/>
                <a:ea typeface="+mn-ea"/>
                <a:cs typeface="+mn-cs"/>
              </a:rPr>
              <a:t>, and Wilson (2011), a pattern of avoiding painful experiences at a substantial cost to one’s values has been deemed psychological inflexibility (as cited in Callaghan et al., 2015, </a:t>
            </a:r>
            <a:r>
              <a:rPr lang="en-US" sz="1200" kern="1200" dirty="0" err="1" smtClean="0">
                <a:solidFill>
                  <a:schemeClr val="tx1"/>
                </a:solidFill>
                <a:latin typeface="Arial" pitchFamily="4" charset="0"/>
                <a:ea typeface="+mn-ea"/>
                <a:cs typeface="+mn-cs"/>
              </a:rPr>
              <a:t>p</a:t>
            </a:r>
            <a:r>
              <a:rPr lang="en-US" sz="1200" kern="1200" dirty="0" smtClean="0">
                <a:solidFill>
                  <a:schemeClr val="tx1"/>
                </a:solidFill>
                <a:latin typeface="Arial" pitchFamily="4" charset="0"/>
                <a:ea typeface="+mn-ea"/>
                <a:cs typeface="+mn-cs"/>
              </a:rPr>
              <a:t>. 46).  Overall, body image inflexibility – a specific form of psychological inflexibility – has been shown to be predictive of body image disturbances (Callaghan et al., 2015). </a:t>
            </a:r>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10</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Disordered Eating &amp; Fusion; Disordered Eating &amp; Avoidance; ACT for </a:t>
            </a:r>
            <a:r>
              <a:rPr lang="en-US" sz="1200" kern="1200" dirty="0" err="1" smtClean="0">
                <a:solidFill>
                  <a:schemeClr val="tx1"/>
                </a:solidFill>
                <a:latin typeface="+mn-lt"/>
                <a:ea typeface="+mn-ea"/>
                <a:cs typeface="+mn-cs"/>
              </a:rPr>
              <a:t>EDs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7 </a:t>
            </a:r>
            <a:r>
              <a:rPr lang="en-US" sz="1200" b="1" kern="1200" dirty="0" err="1" smtClean="0">
                <a:solidFill>
                  <a:schemeClr val="tx1"/>
                </a:solidFill>
                <a:latin typeface="+mn-lt"/>
                <a:ea typeface="+mn-ea"/>
                <a:cs typeface="+mn-cs"/>
              </a:rPr>
              <a:t>mins</a:t>
            </a:r>
            <a:r>
              <a:rPr lang="en-US" sz="1200" b="1" kern="1200" dirty="0" smtClean="0">
                <a:solidFill>
                  <a:schemeClr val="tx1"/>
                </a:solidFill>
                <a:latin typeface="+mn-lt"/>
                <a:ea typeface="+mn-ea"/>
                <a:cs typeface="+mn-cs"/>
              </a:rPr>
              <a:t> </a:t>
            </a:r>
          </a:p>
          <a:p>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A5736B-5A78-C748-B481-ACA88B837B90}" type="slidenum">
              <a:rPr lang="en-US"/>
              <a:pPr/>
              <a:t>11</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en-US" sz="1200" kern="1200" dirty="0" smtClean="0">
                <a:solidFill>
                  <a:schemeClr val="tx1"/>
                </a:solidFill>
                <a:latin typeface="+mn-lt"/>
                <a:ea typeface="+mn-ea"/>
                <a:cs typeface="+mn-cs"/>
              </a:rPr>
              <a:t>ACT for ED research:</a:t>
            </a:r>
            <a:r>
              <a:rPr lang="en-US" sz="1200"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7 </a:t>
            </a:r>
            <a:r>
              <a:rPr lang="en-US" sz="1200" b="1" kern="1200" dirty="0" err="1" smtClean="0">
                <a:solidFill>
                  <a:schemeClr val="tx1"/>
                </a:solidFill>
                <a:latin typeface="+mn-lt"/>
                <a:ea typeface="+mn-ea"/>
                <a:cs typeface="+mn-cs"/>
              </a:rPr>
              <a:t>mins</a:t>
            </a:r>
            <a:endParaRPr lang="en-US" sz="1200" b="1" kern="1200" dirty="0" smtClean="0">
              <a:solidFill>
                <a:schemeClr val="tx1"/>
              </a:solidFill>
              <a:latin typeface="Arial" pitchFamily="4" charset="0"/>
              <a:ea typeface="+mn-ea"/>
              <a:cs typeface="+mn-cs"/>
            </a:endParaRPr>
          </a:p>
          <a:p>
            <a:endParaRPr lang="en-US" sz="1200" b="1" kern="1200" dirty="0" smtClean="0">
              <a:solidFill>
                <a:schemeClr val="tx1"/>
              </a:solidFill>
              <a:latin typeface="Arial" pitchFamily="4" charset="0"/>
              <a:ea typeface="+mn-ea"/>
              <a:cs typeface="+mn-cs"/>
            </a:endParaRPr>
          </a:p>
          <a:p>
            <a:r>
              <a:rPr lang="en-US" sz="1200" b="1" kern="1200" dirty="0" smtClean="0">
                <a:solidFill>
                  <a:schemeClr val="tx1"/>
                </a:solidFill>
                <a:latin typeface="Arial" pitchFamily="4" charset="0"/>
                <a:ea typeface="+mn-ea"/>
                <a:cs typeface="+mn-cs"/>
              </a:rPr>
              <a:t>ACT for disordered eating and body image disturbances.  </a:t>
            </a:r>
            <a:endParaRPr lang="en-US" sz="1200" kern="1200" dirty="0" smtClean="0">
              <a:solidFill>
                <a:schemeClr val="tx1"/>
              </a:solidFill>
              <a:latin typeface="Arial" pitchFamily="4" charset="0"/>
              <a:ea typeface="+mn-ea"/>
              <a:cs typeface="+mn-cs"/>
            </a:endParaRPr>
          </a:p>
          <a:p>
            <a:r>
              <a:rPr lang="en-US" sz="1200" kern="1200" dirty="0" smtClean="0">
                <a:latin typeface="Arial" pitchFamily="4" charset="0"/>
              </a:rPr>
              <a:t>preliminary evidence for ACT as a brief treatment for addressing body image dissatisfaction;</a:t>
            </a:r>
            <a:r>
              <a:rPr lang="en-US" sz="1200" kern="1200" baseline="0" dirty="0" smtClean="0">
                <a:latin typeface="Arial" pitchFamily="4" charset="0"/>
              </a:rPr>
              <a:t> but </a:t>
            </a:r>
            <a:r>
              <a:rPr lang="en-US" sz="1200" b="1" kern="1200" baseline="0" dirty="0" smtClean="0">
                <a:latin typeface="Arial" pitchFamily="4" charset="0"/>
              </a:rPr>
              <a:t>did not include disordered eating clients </a:t>
            </a:r>
            <a:endParaRPr lang="en-US" sz="1200" b="1" kern="1200" dirty="0" smtClean="0">
              <a:solidFill>
                <a:schemeClr val="tx1"/>
              </a:solidFill>
              <a:latin typeface="Arial" pitchFamily="4" charset="0"/>
              <a:ea typeface="+mn-ea"/>
              <a:cs typeface="+mn-cs"/>
            </a:endParaRPr>
          </a:p>
          <a:p>
            <a:endParaRPr lang="en-US" sz="1200" kern="1200" dirty="0" smtClean="0">
              <a:solidFill>
                <a:schemeClr val="tx1"/>
              </a:solidFill>
              <a:latin typeface="Arial" pitchFamily="4" charset="0"/>
              <a:ea typeface="+mn-ea"/>
              <a:cs typeface="+mn-cs"/>
            </a:endParaRPr>
          </a:p>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20102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5547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711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16291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6165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32641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18117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8619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3100504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202D9E-E017-49A9-9FEA-0C635E0C6135}" type="datetimeFigureOut">
              <a:rPr lang="en-US" smtClean="0"/>
              <a:pPr/>
              <a:t>6/17/16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034826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202D9E-E017-49A9-9FEA-0C635E0C6135}" type="datetimeFigureOut">
              <a:rPr lang="en-US" smtClean="0"/>
              <a:pPr/>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7256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202D9E-E017-49A9-9FEA-0C635E0C6135}" type="datetimeFigureOut">
              <a:rPr lang="en-US" smtClean="0"/>
              <a:pPr/>
              <a:t>6/17/16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9652305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202D9E-E017-49A9-9FEA-0C635E0C6135}" type="datetimeFigureOut">
              <a:rPr lang="en-US" smtClean="0"/>
              <a:pPr/>
              <a:t>6/17/16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8768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02D9E-E017-49A9-9FEA-0C635E0C6135}" type="datetimeFigureOut">
              <a:rPr lang="en-US" smtClean="0"/>
              <a:pPr/>
              <a:t>6/17/16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12661626"/>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3202D9E-E017-49A9-9FEA-0C635E0C6135}" type="datetimeFigureOut">
              <a:rPr lang="en-US" smtClean="0"/>
              <a:pPr/>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7251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202D9E-E017-49A9-9FEA-0C635E0C6135}" type="datetimeFigureOut">
              <a:rPr lang="en-US" smtClean="0"/>
              <a:pPr/>
              <a:t>6/17/16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361965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202D9E-E017-49A9-9FEA-0C635E0C6135}" type="datetimeFigureOut">
              <a:rPr lang="en-US" smtClean="0"/>
              <a:pPr/>
              <a:t>6/17/16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28D9CD9-05E9-44CD-8003-BFE4E77C4B89}"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49610886"/>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2743200" y="4378642"/>
            <a:ext cx="1450578" cy="2479358"/>
          </a:xfrm>
        </p:spPr>
      </p:pic>
      <p:pic>
        <p:nvPicPr>
          <p:cNvPr id="5" name="Picture 4"/>
          <p:cNvPicPr>
            <a:picLocks noChangeAspect="1"/>
          </p:cNvPicPr>
          <p:nvPr/>
        </p:nvPicPr>
        <p:blipFill>
          <a:blip r:embed="rId3"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423146" y="6164995"/>
            <a:ext cx="720854" cy="693005"/>
          </a:xfrm>
          <a:prstGeom prst="rect">
            <a:avLst/>
          </a:prstGeom>
        </p:spPr>
      </p:pic>
      <p:sp>
        <p:nvSpPr>
          <p:cNvPr id="6" name="Rectangle 5"/>
          <p:cNvSpPr/>
          <p:nvPr/>
        </p:nvSpPr>
        <p:spPr>
          <a:xfrm>
            <a:off x="413175" y="685800"/>
            <a:ext cx="6362639" cy="1446550"/>
          </a:xfrm>
          <a:prstGeom prst="rect">
            <a:avLst/>
          </a:prstGeom>
          <a:noFill/>
        </p:spPr>
        <p:txBody>
          <a:bodyPr wrap="none" lIns="91440" tIns="45720" rIns="91440" bIns="45720">
            <a:spAutoFit/>
          </a:bodyPr>
          <a:lstStyle/>
          <a:p>
            <a:pPr algn="ctr"/>
            <a:r>
              <a:rPr lang="en-US" sz="4400" b="1" cap="none" spc="0" dirty="0">
                <a:ln w="0"/>
                <a:solidFill>
                  <a:schemeClr val="accent1"/>
                </a:solidFill>
                <a:effectLst>
                  <a:outerShdw blurRad="38100" dist="25400" dir="5400000" algn="ctr" rotWithShape="0">
                    <a:srgbClr val="6E747A">
                      <a:alpha val="43000"/>
                    </a:srgbClr>
                  </a:outerShdw>
                </a:effectLst>
              </a:rPr>
              <a:t>Need CE credit for this </a:t>
            </a:r>
          </a:p>
          <a:p>
            <a:pPr algn="ctr"/>
            <a:r>
              <a:rPr lang="en-US" sz="4400" b="1" cap="none" spc="0" dirty="0">
                <a:ln w="0"/>
                <a:solidFill>
                  <a:schemeClr val="accent1"/>
                </a:solidFill>
                <a:effectLst>
                  <a:outerShdw blurRad="38100" dist="25400" dir="5400000" algn="ctr" rotWithShape="0">
                    <a:srgbClr val="6E747A">
                      <a:alpha val="43000"/>
                    </a:srgbClr>
                  </a:outerShdw>
                </a:effectLst>
              </a:rPr>
              <a:t>session?</a:t>
            </a:r>
          </a:p>
        </p:txBody>
      </p:sp>
      <p:sp>
        <p:nvSpPr>
          <p:cNvPr id="7" name="Rectangle 6"/>
          <p:cNvSpPr/>
          <p:nvPr/>
        </p:nvSpPr>
        <p:spPr>
          <a:xfrm>
            <a:off x="762001" y="2286000"/>
            <a:ext cx="5791200" cy="1938992"/>
          </a:xfrm>
          <a:prstGeom prst="rect">
            <a:avLst/>
          </a:prstGeom>
          <a:noFill/>
        </p:spPr>
        <p:txBody>
          <a:bodyPr wrap="square" lIns="91440" tIns="45720" rIns="91440" bIns="45720">
            <a:spAutoFit/>
          </a:bodyPr>
          <a:lstStyle/>
          <a:p>
            <a:pPr algn="ctr"/>
            <a:r>
              <a:rPr lang="en-US" sz="4000" dirty="0">
                <a:ln w="0"/>
                <a:solidFill>
                  <a:schemeClr val="accent6">
                    <a:lumMod val="75000"/>
                  </a:schemeClr>
                </a:solidFill>
                <a:effectLst>
                  <a:outerShdw blurRad="38100" dist="25400" dir="5400000" algn="ctr" rotWithShape="0">
                    <a:srgbClr val="6E747A">
                      <a:alpha val="43000"/>
                    </a:srgbClr>
                  </a:outerShdw>
                </a:effectLst>
              </a:rPr>
              <a:t>Please don’t forget to </a:t>
            </a:r>
            <a:endParaRPr lang="en-US" sz="4000" dirty="0" smtClean="0">
              <a:ln w="0"/>
              <a:solidFill>
                <a:schemeClr val="accent6">
                  <a:lumMod val="75000"/>
                </a:schemeClr>
              </a:solidFill>
              <a:effectLst>
                <a:outerShdw blurRad="38100" dist="25400" dir="5400000" algn="ctr" rotWithShape="0">
                  <a:srgbClr val="6E747A">
                    <a:alpha val="43000"/>
                  </a:srgbClr>
                </a:outerShdw>
              </a:effectLst>
            </a:endParaRPr>
          </a:p>
          <a:p>
            <a:pPr algn="ctr"/>
            <a:r>
              <a:rPr lang="en-US" sz="4000" dirty="0" smtClean="0">
                <a:ln w="0"/>
                <a:solidFill>
                  <a:schemeClr val="accent6">
                    <a:lumMod val="75000"/>
                  </a:schemeClr>
                </a:solidFill>
                <a:effectLst>
                  <a:outerShdw blurRad="38100" dist="25400" dir="5400000" algn="ctr" rotWithShape="0">
                    <a:srgbClr val="6E747A">
                      <a:alpha val="43000"/>
                    </a:srgbClr>
                  </a:outerShdw>
                </a:effectLst>
              </a:rPr>
              <a:t>scan </a:t>
            </a:r>
            <a:r>
              <a:rPr lang="en-US" sz="4000" dirty="0">
                <a:ln w="0"/>
                <a:solidFill>
                  <a:schemeClr val="accent6">
                    <a:lumMod val="75000"/>
                  </a:schemeClr>
                </a:solidFill>
                <a:effectLst>
                  <a:outerShdw blurRad="38100" dist="25400" dir="5400000" algn="ctr" rotWithShape="0">
                    <a:srgbClr val="6E747A">
                      <a:alpha val="43000"/>
                    </a:srgbClr>
                  </a:outerShdw>
                </a:effectLst>
              </a:rPr>
              <a:t>in </a:t>
            </a:r>
            <a:r>
              <a:rPr lang="en-US" sz="4000" dirty="0" smtClean="0">
                <a:ln w="0"/>
                <a:solidFill>
                  <a:schemeClr val="accent6">
                    <a:lumMod val="75000"/>
                  </a:schemeClr>
                </a:solidFill>
                <a:effectLst>
                  <a:outerShdw blurRad="38100" dist="25400" dir="5400000" algn="ctr" rotWithShape="0">
                    <a:srgbClr val="6E747A">
                      <a:alpha val="43000"/>
                    </a:srgbClr>
                  </a:outerShdw>
                </a:effectLst>
              </a:rPr>
              <a:t>to </a:t>
            </a:r>
            <a:r>
              <a:rPr lang="en-US" sz="4000" dirty="0">
                <a:ln w="0"/>
                <a:solidFill>
                  <a:schemeClr val="accent6">
                    <a:lumMod val="75000"/>
                  </a:schemeClr>
                </a:solidFill>
                <a:effectLst>
                  <a:outerShdw blurRad="38100" dist="25400" dir="5400000" algn="ctr" rotWithShape="0">
                    <a:srgbClr val="6E747A">
                      <a:alpha val="43000"/>
                    </a:srgbClr>
                  </a:outerShdw>
                </a:effectLst>
              </a:rPr>
              <a:t>have your </a:t>
            </a:r>
          </a:p>
          <a:p>
            <a:pPr algn="ctr"/>
            <a:r>
              <a:rPr lang="en-US" sz="4000" dirty="0">
                <a:ln w="0"/>
                <a:solidFill>
                  <a:schemeClr val="accent6">
                    <a:lumMod val="75000"/>
                  </a:schemeClr>
                </a:solidFill>
                <a:effectLst>
                  <a:outerShdw blurRad="38100" dist="25400" dir="5400000" algn="ctr" rotWithShape="0">
                    <a:srgbClr val="6E747A">
                      <a:alpha val="43000"/>
                    </a:srgbClr>
                  </a:outerShdw>
                </a:effectLst>
              </a:rPr>
              <a:t>attendance </a:t>
            </a:r>
            <a:r>
              <a:rPr lang="en-US" sz="4000" dirty="0" smtClean="0">
                <a:ln w="0"/>
                <a:solidFill>
                  <a:schemeClr val="accent6">
                    <a:lumMod val="75000"/>
                  </a:schemeClr>
                </a:solidFill>
                <a:effectLst>
                  <a:outerShdw blurRad="38100" dist="25400" dir="5400000" algn="ctr" rotWithShape="0">
                    <a:srgbClr val="6E747A">
                      <a:alpha val="43000"/>
                    </a:srgbClr>
                  </a:outerShdw>
                </a:effectLst>
              </a:rPr>
              <a:t>tracked.</a:t>
            </a:r>
            <a:endParaRPr lang="en-US" sz="4000" cap="none" spc="0" dirty="0">
              <a:ln w="0"/>
              <a:solidFill>
                <a:schemeClr val="accent6">
                  <a:lumMod val="75000"/>
                </a:schemeClr>
              </a:solidFill>
              <a:effectLst>
                <a:outerShdw blurRad="38100" dist="25400" dir="5400000" algn="ctr" rotWithShape="0">
                  <a:srgbClr val="6E747A">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94660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609600"/>
            <a:ext cx="6934200" cy="715963"/>
          </a:xfrm>
        </p:spPr>
        <p:txBody>
          <a:bodyPr>
            <a:normAutofit fontScale="90000"/>
          </a:bodyPr>
          <a:lstStyle/>
          <a:p>
            <a:r>
              <a:rPr lang="en-US" sz="4000" dirty="0" smtClean="0"/>
              <a:t>ACT for Disordered Eating &amp; Body Image </a:t>
            </a:r>
            <a:endParaRPr lang="en-US" sz="4000" dirty="0"/>
          </a:p>
        </p:txBody>
      </p:sp>
      <p:sp>
        <p:nvSpPr>
          <p:cNvPr id="60419" name="Rectangle 3"/>
          <p:cNvSpPr>
            <a:spLocks noGrp="1" noChangeArrowheads="1"/>
          </p:cNvSpPr>
          <p:nvPr>
            <p:ph type="body" idx="1"/>
          </p:nvPr>
        </p:nvSpPr>
        <p:spPr>
          <a:xfrm>
            <a:off x="381000" y="2209800"/>
            <a:ext cx="6934200" cy="3810000"/>
          </a:xfrm>
        </p:spPr>
        <p:txBody>
          <a:bodyPr/>
          <a:lstStyle/>
          <a:p>
            <a:pPr>
              <a:lnSpc>
                <a:spcPct val="80000"/>
              </a:lnSpc>
            </a:pPr>
            <a:r>
              <a:rPr lang="en-US" sz="2000" kern="1200" dirty="0" smtClean="0">
                <a:latin typeface="Arial" pitchFamily="4" charset="0"/>
              </a:rPr>
              <a:t>Helping individuals to engage in values-consistent activities in spite of negative body image (Hill, Masuda, Melcher, Morgan, and </a:t>
            </a:r>
            <a:r>
              <a:rPr lang="en-US" sz="2000" kern="1200" dirty="0" err="1" smtClean="0">
                <a:latin typeface="Arial" pitchFamily="4" charset="0"/>
              </a:rPr>
              <a:t>Twohig</a:t>
            </a:r>
            <a:r>
              <a:rPr lang="en-US" sz="2000" kern="1200" dirty="0" smtClean="0">
                <a:latin typeface="Arial" pitchFamily="4" charset="0"/>
              </a:rPr>
              <a:t>, 2014). </a:t>
            </a:r>
          </a:p>
          <a:p>
            <a:pPr>
              <a:lnSpc>
                <a:spcPct val="80000"/>
              </a:lnSpc>
            </a:pPr>
            <a:endParaRPr lang="en-US" sz="2000" kern="1200" dirty="0" smtClean="0">
              <a:latin typeface="Arial" pitchFamily="4" charset="0"/>
            </a:endParaRPr>
          </a:p>
          <a:p>
            <a:pPr>
              <a:lnSpc>
                <a:spcPct val="80000"/>
              </a:lnSpc>
            </a:pPr>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762000"/>
            <a:ext cx="6934200" cy="715963"/>
          </a:xfrm>
        </p:spPr>
        <p:txBody>
          <a:bodyPr>
            <a:normAutofit fontScale="90000"/>
          </a:bodyPr>
          <a:lstStyle/>
          <a:p>
            <a:pPr algn="ctr">
              <a:lnSpc>
                <a:spcPct val="80000"/>
              </a:lnSpc>
            </a:pPr>
            <a:r>
              <a:rPr lang="en-US" sz="4000" dirty="0" smtClean="0">
                <a:latin typeface="Arial" pitchFamily="4" charset="0"/>
              </a:rPr>
              <a:t>Pearson, </a:t>
            </a:r>
            <a:r>
              <a:rPr lang="en-US" sz="4000" dirty="0" err="1" smtClean="0">
                <a:latin typeface="Arial" pitchFamily="4" charset="0"/>
              </a:rPr>
              <a:t>Follette</a:t>
            </a:r>
            <a:r>
              <a:rPr lang="en-US" sz="4000" dirty="0" smtClean="0">
                <a:latin typeface="Arial" pitchFamily="4" charset="0"/>
              </a:rPr>
              <a:t>, &amp; Hayes (2012)</a:t>
            </a:r>
          </a:p>
        </p:txBody>
      </p:sp>
      <p:sp>
        <p:nvSpPr>
          <p:cNvPr id="60419" name="Rectangle 3"/>
          <p:cNvSpPr>
            <a:spLocks noGrp="1" noChangeArrowheads="1"/>
          </p:cNvSpPr>
          <p:nvPr>
            <p:ph type="body" idx="1"/>
          </p:nvPr>
        </p:nvSpPr>
        <p:spPr>
          <a:xfrm>
            <a:off x="381000" y="1981200"/>
            <a:ext cx="6934200" cy="3733800"/>
          </a:xfrm>
        </p:spPr>
        <p:txBody>
          <a:bodyPr/>
          <a:lstStyle/>
          <a:p>
            <a:pPr lvl="1">
              <a:lnSpc>
                <a:spcPct val="80000"/>
              </a:lnSpc>
            </a:pPr>
            <a:r>
              <a:rPr lang="en-US" sz="1600" kern="1200" dirty="0" smtClean="0">
                <a:latin typeface="Arial" pitchFamily="4" charset="0"/>
              </a:rPr>
              <a:t>pilot RCT</a:t>
            </a:r>
          </a:p>
          <a:p>
            <a:pPr lvl="1">
              <a:lnSpc>
                <a:spcPct val="80000"/>
              </a:lnSpc>
            </a:pPr>
            <a:r>
              <a:rPr lang="en-US" sz="1600" kern="1200" dirty="0" smtClean="0">
                <a:latin typeface="Arial" pitchFamily="4" charset="0"/>
              </a:rPr>
              <a:t>one-day ACT workshop for women with body dissatisfaction</a:t>
            </a:r>
          </a:p>
          <a:p>
            <a:pPr lvl="1">
              <a:lnSpc>
                <a:spcPct val="80000"/>
              </a:lnSpc>
            </a:pPr>
            <a:r>
              <a:rPr lang="en-US" sz="1600" kern="1200" dirty="0" smtClean="0">
                <a:latin typeface="Arial" pitchFamily="4" charset="0"/>
              </a:rPr>
              <a:t>seventy-three participants  </a:t>
            </a:r>
          </a:p>
          <a:p>
            <a:pPr lvl="1">
              <a:lnSpc>
                <a:spcPct val="80000"/>
              </a:lnSpc>
            </a:pPr>
            <a:r>
              <a:rPr lang="en-US" sz="1600" kern="1200" dirty="0" smtClean="0">
                <a:latin typeface="Arial" pitchFamily="4" charset="0"/>
              </a:rPr>
              <a:t>workshop participants exhibited a greater reduction in disordered eating attitudes and body anxiety than the wait-list control condition.</a:t>
            </a:r>
          </a:p>
          <a:p>
            <a:pPr lvl="1">
              <a:lnSpc>
                <a:spcPct val="80000"/>
              </a:lnSpc>
              <a:buNone/>
            </a:pPr>
            <a:endParaRPr lang="en-US" sz="1600" kern="1200" dirty="0" smtClean="0">
              <a:latin typeface="Arial" pitchFamily="4" charset="0"/>
            </a:endParaRPr>
          </a:p>
          <a:p>
            <a:pPr>
              <a:lnSpc>
                <a:spcPct val="80000"/>
              </a:lnSpc>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04800" y="685800"/>
            <a:ext cx="6934200" cy="715963"/>
          </a:xfrm>
        </p:spPr>
        <p:txBody>
          <a:bodyPr/>
          <a:lstStyle/>
          <a:p>
            <a:pPr>
              <a:lnSpc>
                <a:spcPct val="80000"/>
              </a:lnSpc>
            </a:pPr>
            <a:r>
              <a:rPr lang="en-US" sz="4000" dirty="0" smtClean="0">
                <a:latin typeface="Arial" pitchFamily="4" charset="0"/>
              </a:rPr>
              <a:t>Clarke (2013): </a:t>
            </a:r>
          </a:p>
        </p:txBody>
      </p:sp>
      <p:sp>
        <p:nvSpPr>
          <p:cNvPr id="60419" name="Rectangle 3"/>
          <p:cNvSpPr>
            <a:spLocks noGrp="1" noChangeArrowheads="1"/>
          </p:cNvSpPr>
          <p:nvPr>
            <p:ph type="body" idx="1"/>
          </p:nvPr>
        </p:nvSpPr>
        <p:spPr>
          <a:xfrm>
            <a:off x="381000" y="1676400"/>
            <a:ext cx="6934200" cy="4038600"/>
          </a:xfrm>
        </p:spPr>
        <p:txBody>
          <a:bodyPr>
            <a:normAutofit lnSpcReduction="10000"/>
          </a:bodyPr>
          <a:lstStyle/>
          <a:p>
            <a:pPr lvl="1">
              <a:lnSpc>
                <a:spcPct val="80000"/>
              </a:lnSpc>
            </a:pPr>
            <a:r>
              <a:rPr lang="en-US" sz="2000" kern="1200" dirty="0" smtClean="0">
                <a:latin typeface="Arial" pitchFamily="4" charset="0"/>
              </a:rPr>
              <a:t>RCT </a:t>
            </a:r>
          </a:p>
          <a:p>
            <a:pPr lvl="1">
              <a:lnSpc>
                <a:spcPct val="80000"/>
              </a:lnSpc>
            </a:pPr>
            <a:r>
              <a:rPr lang="en-US" sz="2000" kern="1200" dirty="0" smtClean="0">
                <a:latin typeface="Arial" pitchFamily="4" charset="0"/>
              </a:rPr>
              <a:t>one-day ACT workshop for disordered eating and body image concerns</a:t>
            </a:r>
          </a:p>
          <a:p>
            <a:pPr lvl="1">
              <a:lnSpc>
                <a:spcPct val="80000"/>
              </a:lnSpc>
            </a:pPr>
            <a:r>
              <a:rPr lang="en-US" sz="2000" kern="1200" dirty="0" smtClean="0">
                <a:latin typeface="Arial" pitchFamily="4" charset="0"/>
              </a:rPr>
              <a:t>forty nine male and female participants</a:t>
            </a:r>
          </a:p>
          <a:p>
            <a:pPr lvl="1">
              <a:lnSpc>
                <a:spcPct val="80000"/>
              </a:lnSpc>
            </a:pPr>
            <a:r>
              <a:rPr lang="en-US" sz="2000" dirty="0" smtClean="0">
                <a:latin typeface="Arial" pitchFamily="4" charset="0"/>
              </a:rPr>
              <a:t>Key findings: </a:t>
            </a:r>
          </a:p>
          <a:p>
            <a:pPr lvl="2">
              <a:lnSpc>
                <a:spcPct val="80000"/>
              </a:lnSpc>
            </a:pPr>
            <a:r>
              <a:rPr lang="en-US" sz="1800" kern="1200" dirty="0" smtClean="0">
                <a:latin typeface="Arial" pitchFamily="4" charset="0"/>
              </a:rPr>
              <a:t>workshop participants displayed decreased disordered-eating symptoms (in domains of food restraint, weight concern, shape concern, and eating concerns) </a:t>
            </a:r>
          </a:p>
          <a:p>
            <a:pPr lvl="2">
              <a:lnSpc>
                <a:spcPct val="80000"/>
              </a:lnSpc>
            </a:pPr>
            <a:r>
              <a:rPr lang="en-US" sz="1800" kern="1200" dirty="0" smtClean="0">
                <a:latin typeface="Arial" pitchFamily="4" charset="0"/>
              </a:rPr>
              <a:t>workshop participants also exhibited significant increases in body image acceptance and psychological flexibility</a:t>
            </a:r>
          </a:p>
          <a:p>
            <a:pPr lvl="2">
              <a:lnSpc>
                <a:spcPct val="80000"/>
              </a:lnSpc>
            </a:pPr>
            <a:r>
              <a:rPr lang="en-US" sz="1800" kern="1200" dirty="0" smtClean="0">
                <a:latin typeface="Arial" pitchFamily="4" charset="0"/>
              </a:rPr>
              <a:t>improvements in disordered-eating, which were maintained at 3-month follow-up, were mediated by body acceptance</a:t>
            </a:r>
          </a:p>
          <a:p>
            <a:pPr>
              <a:lnSpc>
                <a:spcPct val="80000"/>
              </a:lnSpc>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609600"/>
            <a:ext cx="6934200" cy="715963"/>
          </a:xfrm>
        </p:spPr>
        <p:txBody>
          <a:bodyPr>
            <a:normAutofit fontScale="90000"/>
          </a:bodyPr>
          <a:lstStyle/>
          <a:p>
            <a:pPr>
              <a:lnSpc>
                <a:spcPct val="80000"/>
              </a:lnSpc>
            </a:pPr>
            <a:r>
              <a:rPr lang="en-US" sz="4000" dirty="0" smtClean="0">
                <a:latin typeface="Arial" pitchFamily="4" charset="0"/>
              </a:rPr>
              <a:t>Martin, Plumb-</a:t>
            </a:r>
            <a:r>
              <a:rPr lang="en-US" sz="4000" dirty="0" err="1" smtClean="0">
                <a:latin typeface="Arial" pitchFamily="4" charset="0"/>
              </a:rPr>
              <a:t>Vilardaga</a:t>
            </a:r>
            <a:r>
              <a:rPr lang="en-US" sz="4000" dirty="0" smtClean="0">
                <a:latin typeface="Arial" pitchFamily="4" charset="0"/>
              </a:rPr>
              <a:t>, &amp; </a:t>
            </a:r>
            <a:r>
              <a:rPr lang="en-US" sz="4000" dirty="0" err="1" smtClean="0">
                <a:latin typeface="Arial" pitchFamily="4" charset="0"/>
              </a:rPr>
              <a:t>Timko</a:t>
            </a:r>
            <a:r>
              <a:rPr lang="en-US" sz="4000" dirty="0" smtClean="0">
                <a:latin typeface="Arial" pitchFamily="4" charset="0"/>
              </a:rPr>
              <a:t> (2014): </a:t>
            </a:r>
          </a:p>
        </p:txBody>
      </p:sp>
      <p:sp>
        <p:nvSpPr>
          <p:cNvPr id="60419" name="Rectangle 3"/>
          <p:cNvSpPr>
            <a:spLocks noGrp="1" noChangeArrowheads="1"/>
          </p:cNvSpPr>
          <p:nvPr>
            <p:ph type="body" idx="1"/>
          </p:nvPr>
        </p:nvSpPr>
        <p:spPr>
          <a:xfrm>
            <a:off x="381000" y="1828800"/>
            <a:ext cx="6934200" cy="3810000"/>
          </a:xfrm>
        </p:spPr>
        <p:txBody>
          <a:bodyPr>
            <a:normAutofit lnSpcReduction="10000"/>
          </a:bodyPr>
          <a:lstStyle/>
          <a:p>
            <a:pPr lvl="1">
              <a:lnSpc>
                <a:spcPct val="80000"/>
              </a:lnSpc>
            </a:pPr>
            <a:r>
              <a:rPr lang="en-US" sz="2000" kern="1200" dirty="0" smtClean="0">
                <a:latin typeface="Arial" pitchFamily="4" charset="0"/>
              </a:rPr>
              <a:t>cross-sectional study on the relationship between disordered eating, interpersonal values, and mindfulness</a:t>
            </a:r>
          </a:p>
          <a:p>
            <a:pPr lvl="1">
              <a:lnSpc>
                <a:spcPct val="80000"/>
              </a:lnSpc>
            </a:pPr>
            <a:r>
              <a:rPr lang="en-US" sz="2000" kern="1200" dirty="0" smtClean="0">
                <a:latin typeface="Arial" pitchFamily="4" charset="0"/>
              </a:rPr>
              <a:t>110 (women = 62; men = 48) non-clinical college students completed a number of measures related to eating pathology and ACT-related processes</a:t>
            </a:r>
          </a:p>
          <a:p>
            <a:pPr lvl="1">
              <a:lnSpc>
                <a:spcPct val="80000"/>
              </a:lnSpc>
              <a:buNone/>
            </a:pPr>
            <a:endParaRPr lang="en-US" sz="2000" kern="1200" dirty="0" smtClean="0">
              <a:latin typeface="Arial" pitchFamily="4" charset="0"/>
            </a:endParaRPr>
          </a:p>
          <a:p>
            <a:pPr lvl="1">
              <a:lnSpc>
                <a:spcPct val="80000"/>
              </a:lnSpc>
            </a:pPr>
            <a:r>
              <a:rPr lang="en-US" sz="2000" kern="1200" dirty="0" smtClean="0">
                <a:latin typeface="Arial" pitchFamily="4" charset="0"/>
              </a:rPr>
              <a:t>Key findings: </a:t>
            </a:r>
          </a:p>
          <a:p>
            <a:pPr lvl="2">
              <a:lnSpc>
                <a:spcPct val="80000"/>
              </a:lnSpc>
            </a:pPr>
            <a:r>
              <a:rPr lang="en-US" sz="2000" kern="1200" dirty="0" smtClean="0">
                <a:latin typeface="Arial" pitchFamily="4" charset="0"/>
              </a:rPr>
              <a:t>Lack of acceptance of internal experiences was correlated with drive for thinness and body dissatisfaction, two features of eating disorders.</a:t>
            </a:r>
          </a:p>
          <a:p>
            <a:pPr lvl="2">
              <a:lnSpc>
                <a:spcPct val="80000"/>
              </a:lnSpc>
            </a:pPr>
            <a:r>
              <a:rPr lang="en-US" sz="2000" kern="1200" dirty="0" smtClean="0">
                <a:latin typeface="Arial" pitchFamily="4" charset="0"/>
              </a:rPr>
              <a:t>Individuals who were less tolerant of their internal experiences were more likely to endorse values that are related to pleasing others.</a:t>
            </a:r>
          </a:p>
          <a:p>
            <a:pPr lvl="1">
              <a:lnSpc>
                <a:spcPct val="80000"/>
              </a:lnSpc>
            </a:pPr>
            <a:endParaRPr lang="en-US" sz="2000" kern="1200" dirty="0" smtClean="0">
              <a:latin typeface="Arial" pitchFamily="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457200"/>
            <a:ext cx="6934200" cy="715963"/>
          </a:xfrm>
        </p:spPr>
        <p:txBody>
          <a:bodyPr>
            <a:normAutofit fontScale="90000"/>
          </a:bodyPr>
          <a:lstStyle/>
          <a:p>
            <a:r>
              <a:rPr lang="en-US" sz="4000" dirty="0" smtClean="0">
                <a:latin typeface="Arial" pitchFamily="4" charset="0"/>
              </a:rPr>
              <a:t>Godfrey, Gallo, &amp; </a:t>
            </a:r>
            <a:r>
              <a:rPr lang="en-US" sz="4000" dirty="0" err="1" smtClean="0">
                <a:latin typeface="Arial" pitchFamily="4" charset="0"/>
              </a:rPr>
              <a:t>Afari</a:t>
            </a:r>
            <a:r>
              <a:rPr lang="en-US" sz="4000" dirty="0" smtClean="0">
                <a:latin typeface="Arial" pitchFamily="4" charset="0"/>
              </a:rPr>
              <a:t> (2015):</a:t>
            </a:r>
          </a:p>
        </p:txBody>
      </p:sp>
      <p:sp>
        <p:nvSpPr>
          <p:cNvPr id="60419" name="Rectangle 3"/>
          <p:cNvSpPr>
            <a:spLocks noGrp="1" noChangeArrowheads="1"/>
          </p:cNvSpPr>
          <p:nvPr>
            <p:ph type="body" idx="1"/>
          </p:nvPr>
        </p:nvSpPr>
        <p:spPr>
          <a:xfrm>
            <a:off x="381000" y="1447800"/>
            <a:ext cx="6934200" cy="4724400"/>
          </a:xfrm>
        </p:spPr>
        <p:txBody>
          <a:bodyPr>
            <a:normAutofit/>
          </a:bodyPr>
          <a:lstStyle/>
          <a:p>
            <a:pPr lvl="1"/>
            <a:r>
              <a:rPr lang="en-US" sz="1600" kern="1200" dirty="0" smtClean="0">
                <a:latin typeface="Arial" pitchFamily="4" charset="0"/>
              </a:rPr>
              <a:t>meta-analysis of 19 mindfulness-based interventions, including ACT, for binge eating</a:t>
            </a:r>
          </a:p>
          <a:p>
            <a:pPr lvl="1"/>
            <a:r>
              <a:rPr lang="en-US" sz="1600" kern="1200" dirty="0" smtClean="0">
                <a:latin typeface="Arial" pitchFamily="4" charset="0"/>
              </a:rPr>
              <a:t>nine studies used mindfulness-based interventions; four were randomized controlled trials (</a:t>
            </a:r>
            <a:r>
              <a:rPr lang="en-US" sz="1600" kern="1200" dirty="0" err="1" smtClean="0">
                <a:latin typeface="Arial" pitchFamily="4" charset="0"/>
              </a:rPr>
              <a:t>RCTs</a:t>
            </a:r>
            <a:r>
              <a:rPr lang="en-US" sz="1600" kern="1200" dirty="0" smtClean="0">
                <a:latin typeface="Arial" pitchFamily="4" charset="0"/>
              </a:rPr>
              <a:t>) utilizing ACT protocols </a:t>
            </a:r>
          </a:p>
          <a:p>
            <a:pPr lvl="1"/>
            <a:r>
              <a:rPr lang="en-US" dirty="0" smtClean="0">
                <a:latin typeface="Arial" pitchFamily="4" charset="0"/>
              </a:rPr>
              <a:t>t</a:t>
            </a:r>
            <a:r>
              <a:rPr lang="en-US" sz="1600" kern="1200" dirty="0" smtClean="0">
                <a:latin typeface="Arial" pitchFamily="4" charset="0"/>
              </a:rPr>
              <a:t>hree of the four ACT studies resulted in small or medium effects (</a:t>
            </a:r>
            <a:r>
              <a:rPr lang="en-US" sz="1600" kern="1200" dirty="0" err="1" smtClean="0">
                <a:latin typeface="Arial" pitchFamily="4" charset="0"/>
              </a:rPr>
              <a:t>Katterman</a:t>
            </a:r>
            <a:r>
              <a:rPr lang="en-US" sz="1600" kern="1200" dirty="0" smtClean="0">
                <a:latin typeface="Arial" pitchFamily="4" charset="0"/>
              </a:rPr>
              <a:t> et al., 2014a; Lillis, Hayes, &amp; Levin, 2011; Tapper et al., 2009)</a:t>
            </a:r>
          </a:p>
          <a:p>
            <a:pPr lvl="1"/>
            <a:r>
              <a:rPr lang="en-US" dirty="0" smtClean="0">
                <a:latin typeface="Arial" pitchFamily="4" charset="0"/>
              </a:rPr>
              <a:t>t</a:t>
            </a:r>
            <a:r>
              <a:rPr lang="en-US" sz="1600" kern="1200" dirty="0" smtClean="0">
                <a:latin typeface="Arial" pitchFamily="4" charset="0"/>
              </a:rPr>
              <a:t>he fourth study was the first to implement ACT for bariatric surgery patients (</a:t>
            </a:r>
            <a:r>
              <a:rPr lang="en-US" sz="1600" kern="1200" dirty="0" err="1" smtClean="0">
                <a:latin typeface="Arial" pitchFamily="4" charset="0"/>
              </a:rPr>
              <a:t>Weineland</a:t>
            </a:r>
            <a:r>
              <a:rPr lang="en-US" sz="1600" kern="1200" dirty="0" smtClean="0">
                <a:latin typeface="Arial" pitchFamily="4" charset="0"/>
              </a:rPr>
              <a:t>, </a:t>
            </a:r>
            <a:r>
              <a:rPr lang="en-US" sz="1600" kern="1200" dirty="0" err="1" smtClean="0">
                <a:latin typeface="Arial" pitchFamily="4" charset="0"/>
              </a:rPr>
              <a:t>Arvidsson</a:t>
            </a:r>
            <a:r>
              <a:rPr lang="en-US" sz="1600" kern="1200" dirty="0" smtClean="0">
                <a:latin typeface="Arial" pitchFamily="4" charset="0"/>
              </a:rPr>
              <a:t>, </a:t>
            </a:r>
            <a:r>
              <a:rPr lang="en-US" sz="1600" kern="1200" dirty="0" err="1" smtClean="0">
                <a:latin typeface="Arial" pitchFamily="4" charset="0"/>
              </a:rPr>
              <a:t>Kakoulidis</a:t>
            </a:r>
            <a:r>
              <a:rPr lang="en-US" sz="1600" kern="1200" dirty="0" smtClean="0">
                <a:latin typeface="Arial" pitchFamily="4" charset="0"/>
              </a:rPr>
              <a:t>, &amp; Dahl, 2012b)</a:t>
            </a:r>
          </a:p>
          <a:p>
            <a:pPr lvl="2"/>
            <a:r>
              <a:rPr lang="en-US" kern="1200" dirty="0" smtClean="0">
                <a:latin typeface="Arial" pitchFamily="4" charset="0"/>
              </a:rPr>
              <a:t>intervention had a significant impact on “eating disordered behavior, self perceived body dissatisfaction, quality of life and acceptance of previously avoided thoughts and feelings related to weight” (</a:t>
            </a:r>
            <a:r>
              <a:rPr lang="en-US" kern="1200" dirty="0" err="1" smtClean="0">
                <a:latin typeface="Arial" pitchFamily="4" charset="0"/>
              </a:rPr>
              <a:t>p</a:t>
            </a:r>
            <a:r>
              <a:rPr lang="en-US" kern="1200" dirty="0" smtClean="0">
                <a:latin typeface="Arial" pitchFamily="4" charset="0"/>
              </a:rPr>
              <a:t>. e28).  </a:t>
            </a:r>
          </a:p>
          <a:p>
            <a:pPr lvl="1">
              <a:lnSpc>
                <a:spcPct val="80000"/>
              </a:lnSpc>
            </a:pPr>
            <a:endParaRPr lang="en-US" sz="2000" kern="1200" dirty="0" smtClean="0">
              <a:latin typeface="Arial" pitchFamily="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04800" y="533400"/>
            <a:ext cx="6934200" cy="715963"/>
          </a:xfrm>
        </p:spPr>
        <p:txBody>
          <a:bodyPr>
            <a:normAutofit fontScale="90000"/>
          </a:bodyPr>
          <a:lstStyle/>
          <a:p>
            <a:pPr>
              <a:lnSpc>
                <a:spcPct val="80000"/>
              </a:lnSpc>
            </a:pPr>
            <a:r>
              <a:rPr lang="en-US" sz="4000" dirty="0" err="1" smtClean="0">
                <a:latin typeface="Arial" pitchFamily="4" charset="0"/>
              </a:rPr>
              <a:t>Juarascio</a:t>
            </a:r>
            <a:r>
              <a:rPr lang="en-US" sz="4000" dirty="0" smtClean="0">
                <a:latin typeface="Arial" pitchFamily="4" charset="0"/>
              </a:rPr>
              <a:t>, Schumacher, Shaw, Forman, &amp; Herbert (2015):</a:t>
            </a:r>
          </a:p>
        </p:txBody>
      </p:sp>
      <p:sp>
        <p:nvSpPr>
          <p:cNvPr id="60419" name="Rectangle 3"/>
          <p:cNvSpPr>
            <a:spLocks noGrp="1" noChangeArrowheads="1"/>
          </p:cNvSpPr>
          <p:nvPr>
            <p:ph type="body" idx="1"/>
          </p:nvPr>
        </p:nvSpPr>
        <p:spPr>
          <a:xfrm>
            <a:off x="228600" y="1676400"/>
            <a:ext cx="6934200" cy="4038600"/>
          </a:xfrm>
        </p:spPr>
        <p:txBody>
          <a:bodyPr>
            <a:normAutofit/>
          </a:bodyPr>
          <a:lstStyle/>
          <a:p>
            <a:pPr lvl="1">
              <a:lnSpc>
                <a:spcPct val="80000"/>
              </a:lnSpc>
            </a:pPr>
            <a:r>
              <a:rPr lang="en-US" sz="1600" kern="1200" dirty="0" smtClean="0">
                <a:latin typeface="Arial" pitchFamily="4" charset="0"/>
              </a:rPr>
              <a:t>nonequivalent groups design study based on data from a published outcome study (</a:t>
            </a:r>
            <a:r>
              <a:rPr lang="en-US" sz="1600" kern="1200" dirty="0" err="1" smtClean="0">
                <a:latin typeface="Arial" pitchFamily="4" charset="0"/>
              </a:rPr>
              <a:t>Juarascio</a:t>
            </a:r>
            <a:r>
              <a:rPr lang="en-US" sz="1600" kern="1200" dirty="0" smtClean="0">
                <a:latin typeface="Arial" pitchFamily="4" charset="0"/>
              </a:rPr>
              <a:t> et al., 2013)</a:t>
            </a:r>
          </a:p>
          <a:p>
            <a:pPr lvl="1">
              <a:lnSpc>
                <a:spcPct val="80000"/>
              </a:lnSpc>
            </a:pPr>
            <a:r>
              <a:rPr lang="en-US" sz="1600" kern="1200" dirty="0" smtClean="0">
                <a:latin typeface="Arial" pitchFamily="4" charset="0"/>
              </a:rPr>
              <a:t>one hundred five female participants (ages 18-55) with a DSM-IV eating disorder</a:t>
            </a:r>
          </a:p>
          <a:p>
            <a:pPr lvl="1">
              <a:lnSpc>
                <a:spcPct val="80000"/>
              </a:lnSpc>
            </a:pPr>
            <a:r>
              <a:rPr lang="en-US" sz="1600" kern="1200" dirty="0" smtClean="0">
                <a:latin typeface="Arial" pitchFamily="4" charset="0"/>
              </a:rPr>
              <a:t>participants received standard TAU or TAU + twice weekly acceptance-based (primarily ACT based) treatment groups for 28 days on average </a:t>
            </a:r>
          </a:p>
          <a:p>
            <a:pPr lvl="1">
              <a:lnSpc>
                <a:spcPct val="80000"/>
              </a:lnSpc>
            </a:pPr>
            <a:r>
              <a:rPr lang="en-US" sz="1600" kern="1200" dirty="0" smtClean="0">
                <a:latin typeface="Arial" pitchFamily="4" charset="0"/>
              </a:rPr>
              <a:t>Key findings: </a:t>
            </a:r>
          </a:p>
          <a:p>
            <a:pPr lvl="2">
              <a:lnSpc>
                <a:spcPct val="80000"/>
              </a:lnSpc>
            </a:pPr>
            <a:r>
              <a:rPr lang="en-US" sz="1600" kern="1200" dirty="0" smtClean="0">
                <a:latin typeface="Arial" pitchFamily="4" charset="0"/>
              </a:rPr>
              <a:t>Improved acceptance of experiences was not significantly correlated with </a:t>
            </a:r>
            <a:r>
              <a:rPr lang="en-US" sz="1600" kern="1200" dirty="0" err="1" smtClean="0">
                <a:latin typeface="Arial" pitchFamily="4" charset="0"/>
              </a:rPr>
              <a:t>EDQoL</a:t>
            </a:r>
            <a:r>
              <a:rPr lang="en-US" sz="1600" kern="1200" dirty="0" smtClean="0">
                <a:latin typeface="Arial" pitchFamily="4" charset="0"/>
              </a:rPr>
              <a:t> (Eating Disorder Quality of Life). </a:t>
            </a:r>
          </a:p>
          <a:p>
            <a:pPr lvl="2">
              <a:lnSpc>
                <a:spcPct val="80000"/>
              </a:lnSpc>
            </a:pPr>
            <a:r>
              <a:rPr lang="en-US" sz="1600" kern="1200" dirty="0" smtClean="0">
                <a:latin typeface="Arial" pitchFamily="4" charset="0"/>
              </a:rPr>
              <a:t>A greater ability to defuse was correlated with better psychological QOL (</a:t>
            </a:r>
            <a:r>
              <a:rPr lang="en-US" sz="1600" kern="1200" dirty="0" err="1" smtClean="0">
                <a:latin typeface="Arial" pitchFamily="4" charset="0"/>
              </a:rPr>
              <a:t>Juarascio</a:t>
            </a:r>
            <a:r>
              <a:rPr lang="en-US" sz="1600" kern="1200" dirty="0" smtClean="0">
                <a:latin typeface="Arial" pitchFamily="4" charset="0"/>
              </a:rPr>
              <a:t> et al., 2015).  </a:t>
            </a:r>
          </a:p>
          <a:p>
            <a:pPr lvl="2">
              <a:lnSpc>
                <a:spcPct val="80000"/>
              </a:lnSpc>
            </a:pPr>
            <a:r>
              <a:rPr lang="en-US" sz="1600" kern="1200" dirty="0" smtClean="0">
                <a:latin typeface="Arial" pitchFamily="4" charset="0"/>
              </a:rPr>
              <a:t>“These findings suggest that patients who are better able to defuse from distressing internal experiences may experience less impairment in the psychological domain as a result of their ED [eating disorder]” (</a:t>
            </a:r>
            <a:r>
              <a:rPr lang="en-US" sz="1600" kern="1200" dirty="0" err="1" smtClean="0">
                <a:latin typeface="Arial" pitchFamily="4" charset="0"/>
              </a:rPr>
              <a:t>p</a:t>
            </a:r>
            <a:r>
              <a:rPr lang="en-US" sz="1600" kern="1200" dirty="0" smtClean="0">
                <a:latin typeface="Arial" pitchFamily="4" charset="0"/>
              </a:rPr>
              <a:t>. 44). </a:t>
            </a:r>
          </a:p>
          <a:p>
            <a:pPr lvl="1">
              <a:lnSpc>
                <a:spcPct val="80000"/>
              </a:lnSpc>
              <a:buNone/>
            </a:pPr>
            <a:endParaRPr lang="en-US" sz="1600" kern="1200" dirty="0" smtClean="0">
              <a:latin typeface="Arial" pitchFamily="4" charset="0"/>
            </a:endParaRPr>
          </a:p>
          <a:p>
            <a:pPr lvl="1">
              <a:lnSpc>
                <a:spcPct val="80000"/>
              </a:lnSpc>
            </a:pPr>
            <a:endParaRPr lang="en-US" sz="2000" kern="1200" dirty="0" smtClean="0">
              <a:latin typeface="Arial" pitchFamily="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762000"/>
            <a:ext cx="7086600" cy="715963"/>
          </a:xfrm>
        </p:spPr>
        <p:txBody>
          <a:bodyPr>
            <a:normAutofit fontScale="90000"/>
          </a:bodyPr>
          <a:lstStyle/>
          <a:p>
            <a:pPr algn="ctr"/>
            <a:r>
              <a:rPr lang="en-US" sz="4000" dirty="0" smtClean="0"/>
              <a:t>Dissertation Workshop Population </a:t>
            </a:r>
            <a:endParaRPr lang="en-US" sz="4000" dirty="0"/>
          </a:p>
        </p:txBody>
      </p:sp>
      <p:sp>
        <p:nvSpPr>
          <p:cNvPr id="60419" name="Rectangle 3"/>
          <p:cNvSpPr>
            <a:spLocks noGrp="1" noChangeArrowheads="1"/>
          </p:cNvSpPr>
          <p:nvPr>
            <p:ph type="body" idx="1"/>
          </p:nvPr>
        </p:nvSpPr>
        <p:spPr>
          <a:xfrm>
            <a:off x="381000" y="1828800"/>
            <a:ext cx="6934200" cy="3733800"/>
          </a:xfrm>
        </p:spPr>
        <p:txBody>
          <a:bodyPr>
            <a:normAutofit fontScale="92500" lnSpcReduction="10000"/>
          </a:bodyPr>
          <a:lstStyle/>
          <a:p>
            <a:pPr>
              <a:lnSpc>
                <a:spcPct val="80000"/>
              </a:lnSpc>
            </a:pPr>
            <a:r>
              <a:rPr lang="en-US" sz="2000" dirty="0" smtClean="0"/>
              <a:t>All genders, 18-35 years old  </a:t>
            </a:r>
          </a:p>
          <a:p>
            <a:pPr>
              <a:lnSpc>
                <a:spcPct val="80000"/>
              </a:lnSpc>
              <a:buNone/>
            </a:pPr>
            <a:endParaRPr lang="en-US" sz="2000" dirty="0" smtClean="0"/>
          </a:p>
          <a:p>
            <a:pPr>
              <a:lnSpc>
                <a:spcPct val="80000"/>
              </a:lnSpc>
            </a:pPr>
            <a:r>
              <a:rPr lang="en-US" sz="2000" dirty="0" smtClean="0"/>
              <a:t>Self-report with features of disordered eating and body image dissatisfaction</a:t>
            </a:r>
          </a:p>
          <a:p>
            <a:pPr>
              <a:lnSpc>
                <a:spcPct val="80000"/>
              </a:lnSpc>
              <a:buNone/>
            </a:pPr>
            <a:endParaRPr lang="en-US" sz="2000" dirty="0" smtClean="0"/>
          </a:p>
          <a:p>
            <a:pPr>
              <a:lnSpc>
                <a:spcPct val="80000"/>
              </a:lnSpc>
            </a:pPr>
            <a:r>
              <a:rPr lang="en-US" sz="2000" dirty="0" smtClean="0"/>
              <a:t>Exclusion criteria: </a:t>
            </a:r>
          </a:p>
          <a:p>
            <a:pPr lvl="1">
              <a:lnSpc>
                <a:spcPct val="80000"/>
              </a:lnSpc>
            </a:pPr>
            <a:r>
              <a:rPr lang="en-US" sz="1600" dirty="0" smtClean="0"/>
              <a:t>current eating disorder or Body </a:t>
            </a:r>
            <a:r>
              <a:rPr lang="en-US" sz="1600" dirty="0" err="1" smtClean="0"/>
              <a:t>Dysmorphic</a:t>
            </a:r>
            <a:r>
              <a:rPr lang="en-US" sz="1600" dirty="0" smtClean="0"/>
              <a:t> Disorder diagnosis</a:t>
            </a:r>
          </a:p>
          <a:p>
            <a:pPr lvl="1">
              <a:lnSpc>
                <a:spcPct val="80000"/>
              </a:lnSpc>
            </a:pPr>
            <a:r>
              <a:rPr lang="en-US" sz="1600" dirty="0" smtClean="0"/>
              <a:t>BMI below 17.5</a:t>
            </a:r>
          </a:p>
          <a:p>
            <a:pPr lvl="1">
              <a:lnSpc>
                <a:spcPct val="80000"/>
              </a:lnSpc>
            </a:pPr>
            <a:r>
              <a:rPr lang="en-US" sz="1600" dirty="0" smtClean="0"/>
              <a:t>severe cognitive deficits</a:t>
            </a:r>
          </a:p>
          <a:p>
            <a:pPr lvl="1">
              <a:lnSpc>
                <a:spcPct val="80000"/>
              </a:lnSpc>
            </a:pPr>
            <a:r>
              <a:rPr lang="en-US" sz="1600" dirty="0" smtClean="0"/>
              <a:t>currently receiving treatment/ or meet criteria for Substance Use Disorder</a:t>
            </a:r>
          </a:p>
          <a:p>
            <a:pPr lvl="1">
              <a:lnSpc>
                <a:spcPct val="80000"/>
              </a:lnSpc>
            </a:pPr>
            <a:r>
              <a:rPr lang="en-US" sz="1600" dirty="0" smtClean="0"/>
              <a:t>psychotic features </a:t>
            </a:r>
          </a:p>
          <a:p>
            <a:pPr lvl="1">
              <a:lnSpc>
                <a:spcPct val="80000"/>
              </a:lnSpc>
            </a:pPr>
            <a:r>
              <a:rPr lang="en-US" sz="1600" dirty="0" smtClean="0"/>
              <a:t>SI; HI</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304800"/>
            <a:ext cx="7086600" cy="838200"/>
          </a:xfrm>
        </p:spPr>
        <p:txBody>
          <a:bodyPr/>
          <a:lstStyle/>
          <a:p>
            <a:pPr algn="ctr"/>
            <a:r>
              <a:rPr lang="en-US" sz="4000" dirty="0" smtClean="0"/>
              <a:t>Dissertation Workshop </a:t>
            </a:r>
            <a:endParaRPr lang="en-US" sz="4000" dirty="0"/>
          </a:p>
        </p:txBody>
      </p:sp>
      <p:sp>
        <p:nvSpPr>
          <p:cNvPr id="60419" name="Rectangle 3"/>
          <p:cNvSpPr>
            <a:spLocks noGrp="1" noChangeArrowheads="1"/>
          </p:cNvSpPr>
          <p:nvPr>
            <p:ph type="body" idx="1"/>
          </p:nvPr>
        </p:nvSpPr>
        <p:spPr>
          <a:xfrm>
            <a:off x="304800" y="1219200"/>
            <a:ext cx="6934200" cy="5029200"/>
          </a:xfrm>
        </p:spPr>
        <p:txBody>
          <a:bodyPr>
            <a:normAutofit lnSpcReduction="10000"/>
          </a:bodyPr>
          <a:lstStyle/>
          <a:p>
            <a:pPr>
              <a:lnSpc>
                <a:spcPct val="80000"/>
              </a:lnSpc>
            </a:pPr>
            <a:r>
              <a:rPr lang="en-US" sz="2400" dirty="0" smtClean="0"/>
              <a:t>Quasi-experimental design </a:t>
            </a:r>
          </a:p>
          <a:p>
            <a:pPr>
              <a:lnSpc>
                <a:spcPct val="80000"/>
              </a:lnSpc>
            </a:pPr>
            <a:r>
              <a:rPr lang="en-US" sz="2400" dirty="0" smtClean="0"/>
              <a:t>24 participants (3 male-identified, 21 female-identified) </a:t>
            </a:r>
          </a:p>
          <a:p>
            <a:pPr>
              <a:lnSpc>
                <a:spcPct val="80000"/>
              </a:lnSpc>
            </a:pPr>
            <a:r>
              <a:rPr lang="en-US" sz="2400" dirty="0" smtClean="0"/>
              <a:t>Data: pre- and post-workshop; 30-, &amp; 90-day follow-up </a:t>
            </a:r>
          </a:p>
          <a:p>
            <a:pPr>
              <a:lnSpc>
                <a:spcPct val="80000"/>
              </a:lnSpc>
            </a:pPr>
            <a:r>
              <a:rPr lang="en-US" sz="2400" dirty="0" smtClean="0"/>
              <a:t>Measures: </a:t>
            </a:r>
          </a:p>
          <a:p>
            <a:pPr lvl="1">
              <a:lnSpc>
                <a:spcPct val="80000"/>
              </a:lnSpc>
            </a:pPr>
            <a:r>
              <a:rPr lang="en-US" sz="2000" dirty="0" smtClean="0"/>
              <a:t>Body Image Acceptance and Action Questionnaire (BI-AAQ)</a:t>
            </a:r>
          </a:p>
          <a:p>
            <a:pPr lvl="1">
              <a:lnSpc>
                <a:spcPct val="80000"/>
              </a:lnSpc>
            </a:pPr>
            <a:r>
              <a:rPr lang="en-US" sz="2000" dirty="0" smtClean="0"/>
              <a:t>Eating Disorder Examination Questionnaire (EDE-Q 6.0)</a:t>
            </a:r>
          </a:p>
          <a:p>
            <a:pPr lvl="1">
              <a:lnSpc>
                <a:spcPct val="80000"/>
              </a:lnSpc>
            </a:pPr>
            <a:r>
              <a:rPr lang="en-US" sz="2000" dirty="0" smtClean="0"/>
              <a:t>Acceptance and Action Questionnaire for Weight (AAQ-W)</a:t>
            </a:r>
          </a:p>
          <a:p>
            <a:pPr lvl="1">
              <a:lnSpc>
                <a:spcPct val="80000"/>
              </a:lnSpc>
            </a:pPr>
            <a:r>
              <a:rPr lang="en-US" sz="2000" dirty="0" smtClean="0"/>
              <a:t>Appearance Anxiety Inventory (AAI)</a:t>
            </a:r>
          </a:p>
          <a:p>
            <a:pPr lvl="1">
              <a:lnSpc>
                <a:spcPct val="80000"/>
              </a:lnSpc>
            </a:pPr>
            <a:r>
              <a:rPr lang="en-US" sz="2000" dirty="0" smtClean="0"/>
              <a:t>Difficulties in Emotion Regulation Scale (DERS)</a:t>
            </a:r>
          </a:p>
          <a:p>
            <a:pPr lvl="1">
              <a:lnSpc>
                <a:spcPct val="80000"/>
              </a:lnSpc>
            </a:pPr>
            <a:r>
              <a:rPr lang="en-US" sz="2000" dirty="0" smtClean="0"/>
              <a:t>Physical Appearance State and Trait Anxiety Inventory – State Version (PASTA-S). </a:t>
            </a:r>
          </a:p>
          <a:p>
            <a:pPr>
              <a:lnSpc>
                <a:spcPct val="80000"/>
              </a:lnSpc>
            </a:pPr>
            <a:endParaRPr lang="en-US" sz="2000" dirty="0" smtClean="0"/>
          </a:p>
          <a:p>
            <a:pPr>
              <a:lnSpc>
                <a:spcPct val="80000"/>
              </a:lnSpc>
            </a:pP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304800"/>
            <a:ext cx="6934200" cy="715963"/>
          </a:xfrm>
        </p:spPr>
        <p:txBody>
          <a:bodyPr/>
          <a:lstStyle/>
          <a:p>
            <a:pPr algn="ctr">
              <a:lnSpc>
                <a:spcPct val="80000"/>
              </a:lnSpc>
            </a:pPr>
            <a:r>
              <a:rPr lang="en-US" altLang="ko-KR" sz="4000" dirty="0" smtClean="0">
                <a:latin typeface="Verdana" pitchFamily="4" charset="0"/>
                <a:ea typeface="굴림" pitchFamily="4" charset="-127"/>
                <a:cs typeface="굴림" pitchFamily="4" charset="-127"/>
              </a:rPr>
              <a:t>ACT </a:t>
            </a:r>
            <a:r>
              <a:rPr lang="en-US" altLang="ko-KR" sz="4000" dirty="0" err="1" smtClean="0">
                <a:latin typeface="Verdana" pitchFamily="4" charset="0"/>
                <a:ea typeface="굴림" pitchFamily="4" charset="-127"/>
                <a:cs typeface="굴림" pitchFamily="4" charset="-127"/>
              </a:rPr>
              <a:t>Triflex</a:t>
            </a:r>
            <a:r>
              <a:rPr lang="en-US" altLang="ko-KR" sz="4000" dirty="0" smtClean="0">
                <a:latin typeface="Verdana" pitchFamily="4" charset="0"/>
                <a:ea typeface="굴림" pitchFamily="4" charset="-127"/>
                <a:cs typeface="굴림" pitchFamily="4" charset="-127"/>
              </a:rPr>
              <a:t> </a:t>
            </a:r>
          </a:p>
        </p:txBody>
      </p:sp>
      <p:pic>
        <p:nvPicPr>
          <p:cNvPr id="6" name="Picture 5"/>
          <p:cNvPicPr>
            <a:picLocks noChangeAspect="1"/>
          </p:cNvPicPr>
          <p:nvPr/>
        </p:nvPicPr>
        <p:blipFill>
          <a:blip r:embed="rId3"/>
          <a:stretch>
            <a:fillRect/>
          </a:stretch>
        </p:blipFill>
        <p:spPr>
          <a:xfrm>
            <a:off x="609600" y="1295400"/>
            <a:ext cx="6393944" cy="4781550"/>
          </a:xfrm>
          <a:prstGeom prst="rect">
            <a:avLst/>
          </a:prstGeom>
        </p:spPr>
      </p:pic>
      <p:sp>
        <p:nvSpPr>
          <p:cNvPr id="7" name="TextBox 6"/>
          <p:cNvSpPr txBox="1"/>
          <p:nvPr/>
        </p:nvSpPr>
        <p:spPr>
          <a:xfrm>
            <a:off x="838200" y="6096000"/>
            <a:ext cx="6172200" cy="923330"/>
          </a:xfrm>
          <a:prstGeom prst="rect">
            <a:avLst/>
          </a:prstGeom>
          <a:noFill/>
        </p:spPr>
        <p:txBody>
          <a:bodyPr wrap="square" rtlCol="0">
            <a:spAutoFit/>
          </a:bodyPr>
          <a:lstStyle/>
          <a:p>
            <a:pPr algn="l"/>
            <a:r>
              <a:rPr lang="en-US" sz="1200" dirty="0" smtClean="0">
                <a:solidFill>
                  <a:srgbClr val="000000"/>
                </a:solidFill>
              </a:rPr>
              <a:t>From “Assessment of Body Image Flexibility: The Body Image – Acceptance and Action Questionnaire,” by E. K. Sandoz, K. G Wilson, R. M., </a:t>
            </a:r>
            <a:r>
              <a:rPr lang="en-US" sz="1200" dirty="0" err="1" smtClean="0">
                <a:solidFill>
                  <a:srgbClr val="000000"/>
                </a:solidFill>
              </a:rPr>
              <a:t>Merwin</a:t>
            </a:r>
            <a:r>
              <a:rPr lang="en-US" sz="1200" dirty="0" smtClean="0">
                <a:solidFill>
                  <a:srgbClr val="000000"/>
                </a:solidFill>
              </a:rPr>
              <a:t>, &amp; K. </a:t>
            </a:r>
            <a:r>
              <a:rPr lang="en-US" sz="1200" dirty="0" err="1" smtClean="0">
                <a:solidFill>
                  <a:srgbClr val="000000"/>
                </a:solidFill>
              </a:rPr>
              <a:t>Kellum</a:t>
            </a:r>
            <a:r>
              <a:rPr lang="en-US" sz="1200" dirty="0" smtClean="0">
                <a:solidFill>
                  <a:srgbClr val="000000"/>
                </a:solidFill>
              </a:rPr>
              <a:t>, 2013, </a:t>
            </a:r>
            <a:r>
              <a:rPr lang="en-US" sz="1200" i="1" dirty="0" smtClean="0">
                <a:solidFill>
                  <a:srgbClr val="000000"/>
                </a:solidFill>
              </a:rPr>
              <a:t>Journal of Contextual Behavioral Science</a:t>
            </a:r>
            <a:r>
              <a:rPr lang="en-US" sz="1200" dirty="0" smtClean="0">
                <a:solidFill>
                  <a:srgbClr val="000000"/>
                </a:solidFill>
              </a:rPr>
              <a:t>. </a:t>
            </a:r>
          </a:p>
          <a:p>
            <a:pPr algn="l"/>
            <a:endParaRPr lang="en-US" dirty="0">
              <a:solidFill>
                <a:srgbClr val="00009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304800"/>
            <a:ext cx="6934200" cy="715963"/>
          </a:xfrm>
        </p:spPr>
        <p:txBody>
          <a:bodyPr/>
          <a:lstStyle/>
          <a:p>
            <a:pPr>
              <a:lnSpc>
                <a:spcPct val="80000"/>
              </a:lnSpc>
            </a:pPr>
            <a:r>
              <a:rPr lang="en-US" altLang="ko-KR" sz="4000" dirty="0" smtClean="0">
                <a:latin typeface="Verdana" pitchFamily="4" charset="0"/>
                <a:ea typeface="굴림" pitchFamily="4" charset="-127"/>
                <a:cs typeface="굴림" pitchFamily="4" charset="-127"/>
              </a:rPr>
              <a:t>Modules</a:t>
            </a:r>
          </a:p>
        </p:txBody>
      </p:sp>
      <p:sp>
        <p:nvSpPr>
          <p:cNvPr id="60419" name="Rectangle 3"/>
          <p:cNvSpPr>
            <a:spLocks noGrp="1" noChangeArrowheads="1"/>
          </p:cNvSpPr>
          <p:nvPr>
            <p:ph type="body" idx="1"/>
          </p:nvPr>
        </p:nvSpPr>
        <p:spPr>
          <a:xfrm>
            <a:off x="381000" y="990600"/>
            <a:ext cx="6934200" cy="4953000"/>
          </a:xfrm>
        </p:spPr>
        <p:txBody>
          <a:bodyPr>
            <a:normAutofit fontScale="77500" lnSpcReduction="20000"/>
          </a:bodyPr>
          <a:lstStyle/>
          <a:p>
            <a:pPr>
              <a:lnSpc>
                <a:spcPct val="80000"/>
              </a:lnSpc>
              <a:buNone/>
            </a:pPr>
            <a:endParaRPr lang="en-US" altLang="ko-KR" sz="2000" dirty="0" smtClean="0">
              <a:latin typeface="Verdana" pitchFamily="4" charset="0"/>
              <a:ea typeface="굴림" pitchFamily="4" charset="-127"/>
              <a:cs typeface="굴림" pitchFamily="4" charset="-127"/>
            </a:endParaRPr>
          </a:p>
          <a:p>
            <a:pPr lvl="1"/>
            <a:r>
              <a:rPr lang="en-US" sz="2400" dirty="0" smtClean="0"/>
              <a:t>Creative Hopelessness</a:t>
            </a:r>
          </a:p>
          <a:p>
            <a:pPr lvl="1"/>
            <a:r>
              <a:rPr lang="en-US" sz="2400" dirty="0" smtClean="0"/>
              <a:t>Be Present (Mindfulness &amp; Self as Context):</a:t>
            </a:r>
          </a:p>
          <a:p>
            <a:pPr lvl="2"/>
            <a:r>
              <a:rPr lang="en-US" sz="2000" dirty="0" smtClean="0"/>
              <a:t>Tin Can Monster</a:t>
            </a:r>
          </a:p>
          <a:p>
            <a:pPr lvl="2"/>
            <a:r>
              <a:rPr lang="en-US" sz="2000" dirty="0" smtClean="0"/>
              <a:t>Chessboard</a:t>
            </a:r>
            <a:endParaRPr lang="en-US" sz="2400" dirty="0" smtClean="0"/>
          </a:p>
          <a:p>
            <a:pPr lvl="1"/>
            <a:r>
              <a:rPr lang="en-US" sz="2400" dirty="0" smtClean="0"/>
              <a:t>Open Up (</a:t>
            </a:r>
            <a:r>
              <a:rPr lang="en-US" sz="2400" dirty="0" err="1" smtClean="0"/>
              <a:t>Defusion</a:t>
            </a:r>
            <a:r>
              <a:rPr lang="en-US" sz="2400" dirty="0" smtClean="0"/>
              <a:t> &amp; Acceptance): </a:t>
            </a:r>
          </a:p>
          <a:p>
            <a:pPr lvl="2"/>
            <a:r>
              <a:rPr lang="en-US" sz="2000" dirty="0" smtClean="0"/>
              <a:t>Leaves on a Stream</a:t>
            </a:r>
          </a:p>
          <a:p>
            <a:pPr lvl="2"/>
            <a:r>
              <a:rPr lang="en-US" sz="2000" dirty="0" smtClean="0"/>
              <a:t>Mirror Exercise</a:t>
            </a:r>
          </a:p>
          <a:p>
            <a:pPr lvl="2"/>
            <a:r>
              <a:rPr lang="en-US" sz="2000" dirty="0" smtClean="0"/>
              <a:t>the Unexpected New Gym Member</a:t>
            </a:r>
          </a:p>
          <a:p>
            <a:pPr lvl="2"/>
            <a:r>
              <a:rPr lang="en-US" sz="2000" dirty="0" smtClean="0"/>
              <a:t>Allowing &amp; Softening </a:t>
            </a:r>
          </a:p>
          <a:p>
            <a:pPr lvl="2"/>
            <a:r>
              <a:rPr lang="en-US" sz="2000" dirty="0" smtClean="0"/>
              <a:t>the Choice to Feel</a:t>
            </a:r>
            <a:endParaRPr lang="en-US" sz="2400" dirty="0" smtClean="0"/>
          </a:p>
          <a:p>
            <a:pPr lvl="1"/>
            <a:r>
              <a:rPr lang="en-US" sz="2400" dirty="0" smtClean="0"/>
              <a:t>Do What Matters (Values &amp; Committed Action): </a:t>
            </a:r>
          </a:p>
          <a:p>
            <a:pPr lvl="2"/>
            <a:r>
              <a:rPr lang="en-US" sz="2000" dirty="0" smtClean="0"/>
              <a:t>Epitaph </a:t>
            </a:r>
          </a:p>
          <a:p>
            <a:pPr lvl="2"/>
            <a:r>
              <a:rPr lang="en-US" sz="2000" dirty="0" smtClean="0"/>
              <a:t>Monsters on the Bus</a:t>
            </a:r>
          </a:p>
          <a:p>
            <a:pPr lvl="2"/>
            <a:r>
              <a:rPr lang="en-US" sz="2000" dirty="0" smtClean="0"/>
              <a:t>Goal Setting &amp; Committed Action </a:t>
            </a:r>
          </a:p>
          <a:p>
            <a:pPr>
              <a:lnSpc>
                <a:spcPct val="80000"/>
              </a:lnSpc>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2" name="Rectangle 4"/>
          <p:cNvSpPr>
            <a:spLocks noGrp="1" noChangeArrowheads="1"/>
          </p:cNvSpPr>
          <p:nvPr>
            <p:ph type="subTitle" idx="1"/>
          </p:nvPr>
        </p:nvSpPr>
        <p:spPr>
          <a:xfrm>
            <a:off x="1143000" y="1600200"/>
            <a:ext cx="7772400" cy="1905000"/>
          </a:xfrm>
        </p:spPr>
        <p:txBody>
          <a:bodyPr/>
          <a:lstStyle/>
          <a:p>
            <a:endParaRPr lang="en-US" dirty="0" smtClean="0"/>
          </a:p>
          <a:p>
            <a:endParaRPr lang="en-US" dirty="0"/>
          </a:p>
        </p:txBody>
      </p:sp>
      <p:sp>
        <p:nvSpPr>
          <p:cNvPr id="2053" name="Rectangle 5"/>
          <p:cNvSpPr>
            <a:spLocks noGrp="1" noChangeArrowheads="1"/>
          </p:cNvSpPr>
          <p:nvPr>
            <p:ph type="ctrTitle"/>
          </p:nvPr>
        </p:nvSpPr>
        <p:spPr>
          <a:xfrm>
            <a:off x="1143000" y="1752600"/>
            <a:ext cx="7772400" cy="108585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6" name="TextBox 5"/>
          <p:cNvSpPr txBox="1"/>
          <p:nvPr/>
        </p:nvSpPr>
        <p:spPr>
          <a:xfrm>
            <a:off x="533400" y="1447800"/>
            <a:ext cx="6705600" cy="5355312"/>
          </a:xfrm>
          <a:prstGeom prst="rect">
            <a:avLst/>
          </a:prstGeom>
          <a:noFill/>
        </p:spPr>
        <p:txBody>
          <a:bodyPr wrap="square" rtlCol="0">
            <a:spAutoFit/>
          </a:bodyPr>
          <a:lstStyle/>
          <a:p>
            <a:pPr algn="ctr"/>
            <a:r>
              <a:rPr lang="en-US" sz="3800" b="1" dirty="0" smtClean="0">
                <a:solidFill>
                  <a:schemeClr val="tx2"/>
                </a:solidFill>
              </a:rPr>
              <a:t>A One-Day ACT Intervention </a:t>
            </a:r>
          </a:p>
          <a:p>
            <a:pPr algn="ctr"/>
            <a:r>
              <a:rPr lang="en-US" sz="3800" b="1" dirty="0" smtClean="0">
                <a:solidFill>
                  <a:schemeClr val="tx2"/>
                </a:solidFill>
              </a:rPr>
              <a:t>for Problematic Eating Behaviors and </a:t>
            </a:r>
          </a:p>
          <a:p>
            <a:pPr algn="ctr"/>
            <a:r>
              <a:rPr lang="en-US" sz="3800" b="1" dirty="0" smtClean="0">
                <a:solidFill>
                  <a:schemeClr val="tx2"/>
                </a:solidFill>
              </a:rPr>
              <a:t>Body Image Concerns</a:t>
            </a:r>
          </a:p>
          <a:p>
            <a:endParaRPr lang="en-US" sz="4000" b="1" dirty="0" smtClean="0"/>
          </a:p>
          <a:p>
            <a:endParaRPr lang="en-US" sz="4000" b="1" dirty="0" smtClean="0"/>
          </a:p>
          <a:p>
            <a:r>
              <a:rPr lang="en-US" dirty="0" smtClean="0">
                <a:solidFill>
                  <a:srgbClr val="262626"/>
                </a:solidFill>
              </a:rPr>
              <a:t>			</a:t>
            </a:r>
            <a:r>
              <a:rPr lang="en-US" sz="2200" dirty="0" smtClean="0">
                <a:solidFill>
                  <a:srgbClr val="1F497D"/>
                </a:solidFill>
              </a:rPr>
              <a:t>Lillian K. Yamamoto, M.S., M.A.  </a:t>
            </a:r>
            <a:br>
              <a:rPr lang="en-US" sz="2200" dirty="0" smtClean="0">
                <a:solidFill>
                  <a:srgbClr val="1F497D"/>
                </a:solidFill>
              </a:rPr>
            </a:br>
            <a:r>
              <a:rPr lang="en-US" sz="2200" dirty="0" smtClean="0">
                <a:solidFill>
                  <a:srgbClr val="1F497D"/>
                </a:solidFill>
              </a:rPr>
              <a:t>			Patricia E. </a:t>
            </a:r>
            <a:r>
              <a:rPr lang="en-US" sz="2200" dirty="0" err="1" smtClean="0">
                <a:solidFill>
                  <a:srgbClr val="1F497D"/>
                </a:solidFill>
              </a:rPr>
              <a:t>Zurita</a:t>
            </a:r>
            <a:r>
              <a:rPr lang="en-US" sz="2200" dirty="0" smtClean="0">
                <a:solidFill>
                  <a:srgbClr val="1F497D"/>
                </a:solidFill>
              </a:rPr>
              <a:t> </a:t>
            </a:r>
            <a:r>
              <a:rPr lang="en-US" sz="2200" dirty="0" err="1" smtClean="0">
                <a:solidFill>
                  <a:srgbClr val="1F497D"/>
                </a:solidFill>
              </a:rPr>
              <a:t>Ona</a:t>
            </a:r>
            <a:r>
              <a:rPr lang="en-US" sz="2200" dirty="0" smtClean="0">
                <a:solidFill>
                  <a:srgbClr val="1F497D"/>
                </a:solidFill>
              </a:rPr>
              <a:t>, </a:t>
            </a:r>
            <a:r>
              <a:rPr lang="en-US" sz="2200" dirty="0" err="1" smtClean="0">
                <a:solidFill>
                  <a:srgbClr val="1F497D"/>
                </a:solidFill>
              </a:rPr>
              <a:t>Psy.D</a:t>
            </a:r>
            <a:r>
              <a:rPr lang="en-US" sz="2200" dirty="0" smtClean="0">
                <a:solidFill>
                  <a:srgbClr val="1F497D"/>
                </a:solidFill>
              </a:rPr>
              <a:t>.</a:t>
            </a:r>
          </a:p>
          <a:p>
            <a:endParaRPr lang="en-US" sz="2200" dirty="0" smtClean="0">
              <a:solidFill>
                <a:srgbClr val="1F497D"/>
              </a:solidFill>
            </a:endParaRPr>
          </a:p>
          <a:p>
            <a:r>
              <a:rPr lang="en-US" sz="2200" dirty="0" smtClean="0">
                <a:solidFill>
                  <a:srgbClr val="1F497D"/>
                </a:solidFill>
              </a:rPr>
              <a:t>			June 17, 2016</a:t>
            </a:r>
            <a:r>
              <a:rPr lang="en-US" sz="2200" dirty="0" smtClean="0"/>
              <a:t/>
            </a:r>
            <a:br>
              <a:rPr lang="en-US" sz="2200" dirty="0" smtClean="0"/>
            </a:br>
            <a:endParaRPr lang="en-US"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457200"/>
            <a:ext cx="7467600" cy="944563"/>
          </a:xfrm>
        </p:spPr>
        <p:txBody>
          <a:bodyPr>
            <a:normAutofit fontScale="90000"/>
          </a:bodyPr>
          <a:lstStyle/>
          <a:p>
            <a:pPr algn="ctr">
              <a:lnSpc>
                <a:spcPct val="80000"/>
              </a:lnSpc>
            </a:pPr>
            <a:r>
              <a:rPr lang="en-US" altLang="ko-KR" sz="4000" dirty="0" smtClean="0">
                <a:latin typeface="Verdana" pitchFamily="4" charset="0"/>
                <a:ea typeface="굴림" pitchFamily="4" charset="-127"/>
                <a:cs typeface="굴림" pitchFamily="4" charset="-127"/>
              </a:rPr>
              <a:t>Be Present</a:t>
            </a:r>
            <a:br>
              <a:rPr lang="en-US" altLang="ko-KR" sz="4000" dirty="0" smtClean="0">
                <a:latin typeface="Verdana" pitchFamily="4" charset="0"/>
                <a:ea typeface="굴림" pitchFamily="4" charset="-127"/>
                <a:cs typeface="굴림" pitchFamily="4" charset="-127"/>
              </a:rPr>
            </a:br>
            <a:r>
              <a:rPr lang="en-US" altLang="ko-KR" sz="4000" dirty="0" smtClean="0">
                <a:latin typeface="Verdana" pitchFamily="4" charset="0"/>
                <a:ea typeface="굴림" pitchFamily="4" charset="-127"/>
                <a:cs typeface="굴림" pitchFamily="4" charset="-127"/>
              </a:rPr>
              <a:t>(</a:t>
            </a:r>
            <a:r>
              <a:rPr lang="en-US" altLang="ko-KR" sz="3500" i="1" dirty="0" smtClean="0">
                <a:latin typeface="Verdana" pitchFamily="4" charset="0"/>
                <a:ea typeface="굴림" pitchFamily="4" charset="-127"/>
                <a:cs typeface="굴림" pitchFamily="4" charset="-127"/>
              </a:rPr>
              <a:t>Mindfulness &amp; Self as Context)</a:t>
            </a:r>
            <a:endParaRPr lang="en-US" altLang="ko-KR" sz="3500" dirty="0" smtClean="0">
              <a:latin typeface="Verdana" pitchFamily="4" charset="0"/>
              <a:ea typeface="굴림" pitchFamily="4" charset="-127"/>
              <a:cs typeface="굴림" pitchFamily="4" charset="-127"/>
            </a:endParaRPr>
          </a:p>
        </p:txBody>
      </p:sp>
      <p:sp>
        <p:nvSpPr>
          <p:cNvPr id="60419" name="Rectangle 3"/>
          <p:cNvSpPr>
            <a:spLocks noGrp="1" noChangeArrowheads="1"/>
          </p:cNvSpPr>
          <p:nvPr>
            <p:ph type="body" idx="1"/>
          </p:nvPr>
        </p:nvSpPr>
        <p:spPr>
          <a:xfrm>
            <a:off x="457200" y="1905000"/>
            <a:ext cx="6934200" cy="3886200"/>
          </a:xfrm>
        </p:spPr>
        <p:txBody>
          <a:bodyPr/>
          <a:lstStyle/>
          <a:p>
            <a:pPr>
              <a:lnSpc>
                <a:spcPct val="80000"/>
              </a:lnSpc>
            </a:pPr>
            <a:r>
              <a:rPr lang="en-US" altLang="ko-KR" sz="2000" dirty="0" smtClean="0">
                <a:latin typeface="Verdana" pitchFamily="4" charset="0"/>
                <a:ea typeface="굴림" pitchFamily="4" charset="-127"/>
                <a:cs typeface="굴림" pitchFamily="4" charset="-127"/>
              </a:rPr>
              <a:t>Abbreviated Tin Can Monster</a:t>
            </a:r>
          </a:p>
          <a:p>
            <a:pPr>
              <a:lnSpc>
                <a:spcPct val="80000"/>
              </a:lnSpc>
            </a:pPr>
            <a:endParaRPr lang="en-US" altLang="ko-KR" sz="2000" dirty="0" smtClean="0">
              <a:latin typeface="Verdana" pitchFamily="4" charset="0"/>
              <a:ea typeface="굴림" pitchFamily="4" charset="-127"/>
              <a:cs typeface="굴림" pitchFamily="4" charset="-127"/>
            </a:endParaRPr>
          </a:p>
          <a:p>
            <a:pPr>
              <a:lnSpc>
                <a:spcPct val="80000"/>
              </a:lnSpc>
            </a:pPr>
            <a:r>
              <a:rPr lang="en-US" altLang="ko-KR" sz="2000" dirty="0" smtClean="0">
                <a:latin typeface="Verdana" pitchFamily="4" charset="0"/>
                <a:ea typeface="굴림" pitchFamily="4" charset="-127"/>
                <a:cs typeface="굴림" pitchFamily="4" charset="-127"/>
              </a:rPr>
              <a:t>Debrief with a partner:</a:t>
            </a:r>
          </a:p>
          <a:p>
            <a:pPr lvl="1">
              <a:lnSpc>
                <a:spcPct val="80000"/>
              </a:lnSpc>
            </a:pPr>
            <a:r>
              <a:rPr lang="en-US" altLang="ko-KR" sz="1600" dirty="0" smtClean="0">
                <a:latin typeface="Verdana" pitchFamily="4" charset="0"/>
                <a:ea typeface="굴림" pitchFamily="4" charset="-127"/>
                <a:cs typeface="굴림" pitchFamily="4" charset="-127"/>
              </a:rPr>
              <a:t>What did you notice?</a:t>
            </a:r>
          </a:p>
          <a:p>
            <a:pPr lvl="1">
              <a:lnSpc>
                <a:spcPct val="80000"/>
              </a:lnSpc>
            </a:pPr>
            <a:r>
              <a:rPr lang="en-US" altLang="ko-KR" sz="1600" dirty="0" smtClean="0">
                <a:latin typeface="Verdana" pitchFamily="4" charset="0"/>
                <a:ea typeface="굴림" pitchFamily="4" charset="-127"/>
                <a:cs typeface="굴림" pitchFamily="4" charset="-127"/>
              </a:rPr>
              <a:t>What was your experience of the “observer self”?</a:t>
            </a:r>
          </a:p>
          <a:p>
            <a:pPr>
              <a:lnSpc>
                <a:spcPct val="80000"/>
              </a:lnSpc>
            </a:pPr>
            <a:endParaRPr lang="en-US" altLang="ko-KR" sz="2000" dirty="0" smtClean="0">
              <a:latin typeface="Verdana" pitchFamily="4" charset="0"/>
              <a:ea typeface="굴림" pitchFamily="4" charset="-127"/>
              <a:cs typeface="굴림" pitchFamily="4" charset="-127"/>
            </a:endParaRPr>
          </a:p>
          <a:p>
            <a:pPr>
              <a:lnSpc>
                <a:spcPct val="80000"/>
              </a:lnSpc>
            </a:pPr>
            <a:endParaRPr lang="en-US" altLang="ko-KR" sz="2000" dirty="0" smtClean="0">
              <a:latin typeface="Verdana" pitchFamily="4" charset="0"/>
              <a:ea typeface="굴림" pitchFamily="4" charset="-127"/>
              <a:cs typeface="굴림" pitchFamily="4" charset="-127"/>
            </a:endParaRPr>
          </a:p>
          <a:p>
            <a:pPr>
              <a:lnSpc>
                <a:spcPct val="80000"/>
              </a:lnSpc>
            </a:pPr>
            <a:endParaRPr lang="en-US" altLang="ko-KR" sz="2000" dirty="0" smtClean="0">
              <a:latin typeface="Verdana" pitchFamily="4" charset="0"/>
              <a:ea typeface="굴림" pitchFamily="4" charset="-127"/>
              <a:cs typeface="굴림" pitchFamily="4" charset="-127"/>
            </a:endParaRPr>
          </a:p>
          <a:p>
            <a:pPr>
              <a:lnSpc>
                <a:spcPct val="80000"/>
              </a:lnSpc>
              <a:buNone/>
            </a:pPr>
            <a:r>
              <a:rPr lang="en-US" altLang="ko-KR" sz="2000" dirty="0" smtClean="0">
                <a:latin typeface="Verdana" pitchFamily="4" charset="0"/>
                <a:ea typeface="굴림" pitchFamily="4" charset="-127"/>
                <a:cs typeface="굴림" pitchFamily="4" charset="-127"/>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685800"/>
            <a:ext cx="6934200" cy="715963"/>
          </a:xfrm>
        </p:spPr>
        <p:txBody>
          <a:bodyPr>
            <a:normAutofit fontScale="90000"/>
          </a:bodyPr>
          <a:lstStyle/>
          <a:p>
            <a:pPr algn="ctr">
              <a:lnSpc>
                <a:spcPct val="80000"/>
              </a:lnSpc>
            </a:pPr>
            <a:r>
              <a:rPr lang="en-US" altLang="ko-KR" sz="4000" dirty="0" smtClean="0">
                <a:latin typeface="Verdana" pitchFamily="4" charset="0"/>
                <a:ea typeface="굴림" pitchFamily="4" charset="-127"/>
                <a:cs typeface="굴림" pitchFamily="4" charset="-127"/>
              </a:rPr>
              <a:t>Open Up</a:t>
            </a:r>
            <a:br>
              <a:rPr lang="en-US" altLang="ko-KR" sz="4000" dirty="0" smtClean="0">
                <a:latin typeface="Verdana" pitchFamily="4" charset="0"/>
                <a:ea typeface="굴림" pitchFamily="4" charset="-127"/>
                <a:cs typeface="굴림" pitchFamily="4" charset="-127"/>
              </a:rPr>
            </a:br>
            <a:r>
              <a:rPr lang="en-US" altLang="ko-KR" sz="4000" dirty="0" smtClean="0">
                <a:latin typeface="Verdana" pitchFamily="4" charset="0"/>
                <a:ea typeface="굴림" pitchFamily="4" charset="-127"/>
                <a:cs typeface="굴림" pitchFamily="4" charset="-127"/>
              </a:rPr>
              <a:t>(</a:t>
            </a:r>
            <a:r>
              <a:rPr lang="en-US" altLang="ko-KR" sz="4000" i="1" dirty="0" err="1" smtClean="0">
                <a:latin typeface="Verdana" pitchFamily="4" charset="0"/>
                <a:ea typeface="굴림" pitchFamily="4" charset="-127"/>
                <a:cs typeface="굴림" pitchFamily="4" charset="-127"/>
              </a:rPr>
              <a:t>Defusion</a:t>
            </a:r>
            <a:r>
              <a:rPr lang="en-US" altLang="ko-KR" sz="4000" i="1" dirty="0" smtClean="0">
                <a:latin typeface="Verdana" pitchFamily="4" charset="0"/>
                <a:ea typeface="굴림" pitchFamily="4" charset="-127"/>
                <a:cs typeface="굴림" pitchFamily="4" charset="-127"/>
              </a:rPr>
              <a:t> &amp; Acceptance</a:t>
            </a:r>
            <a:r>
              <a:rPr lang="en-US" altLang="ko-KR" sz="4000" dirty="0" smtClean="0">
                <a:latin typeface="Verdana" pitchFamily="4" charset="0"/>
                <a:ea typeface="굴림" pitchFamily="4" charset="-127"/>
                <a:cs typeface="굴림" pitchFamily="4" charset="-127"/>
              </a:rPr>
              <a:t>) </a:t>
            </a:r>
          </a:p>
        </p:txBody>
      </p:sp>
      <p:sp>
        <p:nvSpPr>
          <p:cNvPr id="60419" name="Rectangle 3"/>
          <p:cNvSpPr>
            <a:spLocks noGrp="1" noChangeArrowheads="1"/>
          </p:cNvSpPr>
          <p:nvPr>
            <p:ph type="body" idx="1"/>
          </p:nvPr>
        </p:nvSpPr>
        <p:spPr>
          <a:xfrm>
            <a:off x="457200" y="2133600"/>
            <a:ext cx="6934200" cy="3581400"/>
          </a:xfrm>
        </p:spPr>
        <p:txBody>
          <a:bodyPr/>
          <a:lstStyle/>
          <a:p>
            <a:pPr>
              <a:lnSpc>
                <a:spcPct val="80000"/>
              </a:lnSpc>
            </a:pPr>
            <a:r>
              <a:rPr lang="en-US" sz="2000" dirty="0" smtClean="0"/>
              <a:t>Mirror Exercise Video</a:t>
            </a:r>
          </a:p>
          <a:p>
            <a:pPr>
              <a:lnSpc>
                <a:spcPct val="80000"/>
              </a:lnSpc>
              <a:buNone/>
            </a:pP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62000"/>
            <a:ext cx="6629400" cy="715963"/>
          </a:xfrm>
        </p:spPr>
        <p:txBody>
          <a:bodyPr/>
          <a:lstStyle/>
          <a:p>
            <a:r>
              <a:rPr lang="en-US" sz="4000" dirty="0" smtClean="0"/>
              <a:t>Presentation Objectives: </a:t>
            </a:r>
            <a:endParaRPr lang="en-US" sz="4000" dirty="0"/>
          </a:p>
        </p:txBody>
      </p:sp>
      <p:sp>
        <p:nvSpPr>
          <p:cNvPr id="60419" name="Rectangle 3"/>
          <p:cNvSpPr>
            <a:spLocks noGrp="1" noChangeArrowheads="1"/>
          </p:cNvSpPr>
          <p:nvPr>
            <p:ph type="body" idx="1"/>
          </p:nvPr>
        </p:nvSpPr>
        <p:spPr>
          <a:xfrm>
            <a:off x="381000" y="1371600"/>
            <a:ext cx="6934200" cy="4800600"/>
          </a:xfrm>
        </p:spPr>
        <p:txBody>
          <a:bodyPr/>
          <a:lstStyle/>
          <a:p>
            <a:pPr>
              <a:buNone/>
            </a:pPr>
            <a:r>
              <a:rPr lang="en-US" sz="2000" dirty="0" smtClean="0"/>
              <a:t> </a:t>
            </a:r>
          </a:p>
          <a:p>
            <a:r>
              <a:rPr lang="en-US" sz="2000" dirty="0" smtClean="0"/>
              <a:t>Conceptualize problematic eating behaviors and body image concerns as forms of experiential avoidance and fusion.</a:t>
            </a:r>
          </a:p>
          <a:p>
            <a:pPr>
              <a:buNone/>
            </a:pPr>
            <a:endParaRPr lang="en-US" sz="2000" dirty="0" smtClean="0"/>
          </a:p>
          <a:p>
            <a:r>
              <a:rPr lang="en-US" sz="2000" dirty="0" smtClean="0"/>
              <a:t>Apply the </a:t>
            </a:r>
            <a:r>
              <a:rPr lang="en-US" sz="2000" dirty="0" err="1" smtClean="0"/>
              <a:t>triflex</a:t>
            </a:r>
            <a:r>
              <a:rPr lang="en-US" sz="2000" dirty="0" smtClean="0"/>
              <a:t> as an ACT model for problematic eating behaviors and body image concerns.</a:t>
            </a:r>
          </a:p>
          <a:p>
            <a:endParaRPr lang="en-US" sz="2000" dirty="0" smtClean="0"/>
          </a:p>
          <a:p>
            <a:r>
              <a:rPr lang="en-US" sz="2000" dirty="0" smtClean="0"/>
              <a:t>Learn to deliver brief interventions to target problematic eating behaviors and body image concerns in college-aged clients. </a:t>
            </a:r>
          </a:p>
          <a:p>
            <a:pPr>
              <a:lnSpc>
                <a:spcPct val="80000"/>
              </a:lnSpc>
              <a:buNone/>
            </a:pPr>
            <a:endParaRPr lang="en-US" altLang="ko-KR" sz="2000" dirty="0" smtClean="0">
              <a:latin typeface="Verdana" pitchFamily="4" charset="0"/>
              <a:ea typeface="굴림" pitchFamily="4" charset="-127"/>
              <a:cs typeface="굴림" pitchFamily="4" charset="-127"/>
            </a:endParaRPr>
          </a:p>
          <a:p>
            <a:pPr>
              <a:lnSpc>
                <a:spcPct val="80000"/>
              </a:lnSpc>
              <a:buNone/>
            </a:pP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609599" y="1447800"/>
            <a:ext cx="6347714" cy="4800600"/>
          </a:xfrm>
        </p:spPr>
        <p:txBody>
          <a:bodyPr>
            <a:normAutofit fontScale="92500" lnSpcReduction="20000"/>
          </a:bodyPr>
          <a:lstStyle/>
          <a:p>
            <a:r>
              <a:rPr lang="en-US" sz="1529" dirty="0" smtClean="0"/>
              <a:t>Atkinson, M., &amp; Wade, T. (2012). Impact of </a:t>
            </a:r>
            <a:r>
              <a:rPr lang="en-US" sz="1529" dirty="0" err="1" smtClean="0"/>
              <a:t>metacognitive</a:t>
            </a:r>
            <a:r>
              <a:rPr lang="en-US" sz="1529" dirty="0" smtClean="0"/>
              <a:t> acceptance on body dissatisfaction and negative affect: Engagement and efficacy. </a:t>
            </a:r>
            <a:r>
              <a:rPr lang="en-US" sz="1529" i="1" dirty="0" smtClean="0"/>
              <a:t>Journal of Consulting and Clinical Psychology</a:t>
            </a:r>
            <a:r>
              <a:rPr lang="en-US" sz="1529" dirty="0" smtClean="0"/>
              <a:t>, 80, 416-425. Retrieved May 10, 2015. </a:t>
            </a:r>
          </a:p>
          <a:p>
            <a:r>
              <a:rPr lang="en-US" sz="1529" dirty="0" smtClean="0"/>
              <a:t>Clarke, K.D. (2013).  </a:t>
            </a:r>
            <a:r>
              <a:rPr lang="en-US" sz="1529" i="1" dirty="0" smtClean="0"/>
              <a:t>Acceptance and commitment therapy as a one-day intervention for problematic eating behaviors and body image concerns</a:t>
            </a:r>
            <a:r>
              <a:rPr lang="en-US" sz="1529" dirty="0" smtClean="0"/>
              <a:t>. Retrieved from </a:t>
            </a:r>
            <a:r>
              <a:rPr lang="en-US" sz="1529" dirty="0" err="1" smtClean="0"/>
              <a:t>ProQuest</a:t>
            </a:r>
            <a:r>
              <a:rPr lang="en-US" sz="1529" dirty="0" smtClean="0"/>
              <a:t>. (UMI Number: 3575145).  </a:t>
            </a:r>
          </a:p>
          <a:p>
            <a:r>
              <a:rPr lang="en-US" sz="1529" dirty="0" smtClean="0"/>
              <a:t>Day, J., </a:t>
            </a:r>
            <a:r>
              <a:rPr lang="en-US" sz="1529" dirty="0" err="1" smtClean="0"/>
              <a:t>Ternouth</a:t>
            </a:r>
            <a:r>
              <a:rPr lang="en-US" sz="1529" dirty="0" smtClean="0"/>
              <a:t>, A., &amp; Collier, D. (2009). Eating disorders and obesity: Two sides of the same coin? </a:t>
            </a:r>
            <a:r>
              <a:rPr lang="en-US" sz="1529" i="1" dirty="0" err="1" smtClean="0"/>
              <a:t>Epidemiologia</a:t>
            </a:r>
            <a:r>
              <a:rPr lang="en-US" sz="1529" i="1" dirty="0" smtClean="0"/>
              <a:t> E </a:t>
            </a:r>
            <a:r>
              <a:rPr lang="en-US" sz="1529" i="1" dirty="0" err="1" smtClean="0"/>
              <a:t>Psichiatria</a:t>
            </a:r>
            <a:r>
              <a:rPr lang="en-US" sz="1529" i="1" dirty="0" smtClean="0"/>
              <a:t> </a:t>
            </a:r>
            <a:r>
              <a:rPr lang="en-US" sz="1529" i="1" dirty="0" err="1" smtClean="0"/>
              <a:t>Sociale</a:t>
            </a:r>
            <a:r>
              <a:rPr lang="en-US" sz="1529" i="1" dirty="0" smtClean="0"/>
              <a:t>,</a:t>
            </a:r>
            <a:r>
              <a:rPr lang="en-US" sz="1529" dirty="0" smtClean="0"/>
              <a:t> </a:t>
            </a:r>
            <a:r>
              <a:rPr lang="en-US" sz="1529" i="1" dirty="0" smtClean="0"/>
              <a:t>18</a:t>
            </a:r>
            <a:r>
              <a:rPr lang="en-US" sz="1529" dirty="0" smtClean="0"/>
              <a:t>(2), 96-100.</a:t>
            </a:r>
          </a:p>
          <a:p>
            <a:r>
              <a:rPr lang="en-US" sz="1529" dirty="0" smtClean="0"/>
              <a:t>Field, A., </a:t>
            </a:r>
            <a:r>
              <a:rPr lang="en-US" sz="1529" dirty="0" err="1" smtClean="0"/>
              <a:t>Sonneville</a:t>
            </a:r>
            <a:r>
              <a:rPr lang="en-US" sz="1529" dirty="0" smtClean="0"/>
              <a:t>, K., </a:t>
            </a:r>
            <a:r>
              <a:rPr lang="en-US" sz="1529" dirty="0" err="1" smtClean="0"/>
              <a:t>Micali</a:t>
            </a:r>
            <a:r>
              <a:rPr lang="en-US" sz="1529" dirty="0" smtClean="0"/>
              <a:t>, N., Crosby, R., Swanson, S., Laird, N., . . . Horton, N. (2012). Prospective association of common eating disorders and adverse outcomes. </a:t>
            </a:r>
            <a:r>
              <a:rPr lang="en-US" sz="1529" i="1" dirty="0" smtClean="0"/>
              <a:t>Pediatrics,130</a:t>
            </a:r>
            <a:r>
              <a:rPr lang="en-US" sz="1529" dirty="0" smtClean="0"/>
              <a:t>, E289-E295. Retrieved April 19, 2015.</a:t>
            </a:r>
          </a:p>
          <a:p>
            <a:r>
              <a:rPr lang="en-US" sz="1529" dirty="0" smtClean="0"/>
              <a:t>Godfrey, K., Gallo, L., &amp; </a:t>
            </a:r>
            <a:r>
              <a:rPr lang="en-US" sz="1529" dirty="0" err="1" smtClean="0"/>
              <a:t>Afari</a:t>
            </a:r>
            <a:r>
              <a:rPr lang="en-US" sz="1529" dirty="0" smtClean="0"/>
              <a:t>, N. (2015). Mindfulness-based interventions for binge eating: A systematic review and meta-analysis. </a:t>
            </a:r>
            <a:r>
              <a:rPr lang="en-US" sz="1529" i="1" dirty="0" smtClean="0"/>
              <a:t>Journal of Behavioral 	Medicine,</a:t>
            </a:r>
            <a:r>
              <a:rPr lang="en-US" sz="1529" dirty="0" smtClean="0"/>
              <a:t> </a:t>
            </a:r>
            <a:r>
              <a:rPr lang="en-US" sz="1529" i="1" dirty="0" smtClean="0"/>
              <a:t>38</a:t>
            </a:r>
            <a:r>
              <a:rPr lang="en-US" sz="1529" dirty="0" smtClean="0"/>
              <a:t>, 348-362. Retrieved May 4, 2015.</a:t>
            </a:r>
          </a:p>
          <a:p>
            <a:r>
              <a:rPr lang="en-US" sz="1529" dirty="0" smtClean="0"/>
              <a:t>Hill, M., Masuda, A., Melcher, H., Morgan, J., &amp; </a:t>
            </a:r>
            <a:r>
              <a:rPr lang="en-US" sz="1529" dirty="0" err="1" smtClean="0"/>
              <a:t>Twohig</a:t>
            </a:r>
            <a:r>
              <a:rPr lang="en-US" sz="1529" dirty="0" smtClean="0"/>
              <a:t>, M. (2014). Acceptance and 	commitment therapy for women diagnosed with binge eating disorder: A case-series study. </a:t>
            </a:r>
            <a:r>
              <a:rPr lang="en-US" sz="1529" i="1" dirty="0" smtClean="0"/>
              <a:t>Cognitive and Behavioral Practice,</a:t>
            </a:r>
            <a:r>
              <a:rPr lang="en-US" sz="1529" dirty="0" smtClean="0"/>
              <a:t> 1-11. Retrieved May 3, 2015.</a:t>
            </a:r>
          </a:p>
          <a:p>
            <a:endParaRPr lang="en-US" sz="1730" dirty="0" smtClean="0"/>
          </a:p>
          <a:p>
            <a:endParaRPr lang="en-US" sz="1400" dirty="0" smtClean="0"/>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09599" y="1524000"/>
            <a:ext cx="6347714" cy="4876800"/>
          </a:xfrm>
        </p:spPr>
        <p:txBody>
          <a:bodyPr>
            <a:normAutofit fontScale="70000" lnSpcReduction="20000"/>
          </a:bodyPr>
          <a:lstStyle/>
          <a:p>
            <a:r>
              <a:rPr lang="en-US" sz="1857" dirty="0" smtClean="0"/>
              <a:t> </a:t>
            </a:r>
            <a:r>
              <a:rPr lang="en-US" sz="1857" dirty="0" err="1" smtClean="0"/>
              <a:t>Juarascio</a:t>
            </a:r>
            <a:r>
              <a:rPr lang="en-US" sz="1857" dirty="0" smtClean="0"/>
              <a:t>, A., Schumacher, L., Shaw, J., Forman, E., &amp; Herbert, J. (2015). Acceptance-	based treatment and quality of life among patients with an eating disorder. Journal of Contextual Behavioral Science, 4, 42-47. Retrieved May 10, 2015.</a:t>
            </a:r>
          </a:p>
          <a:p>
            <a:r>
              <a:rPr lang="en-US" sz="1857" dirty="0" err="1" smtClean="0"/>
              <a:t>Juarascio</a:t>
            </a:r>
            <a:r>
              <a:rPr lang="en-US" sz="1857" dirty="0" smtClean="0"/>
              <a:t>, A., Shaw, J., Forman, E., </a:t>
            </a:r>
            <a:r>
              <a:rPr lang="en-US" sz="1857" dirty="0" err="1" smtClean="0"/>
              <a:t>Timko</a:t>
            </a:r>
            <a:r>
              <a:rPr lang="en-US" sz="1857" dirty="0" smtClean="0"/>
              <a:t>, C., Herbert, J., </a:t>
            </a:r>
            <a:r>
              <a:rPr lang="en-US" sz="1857" dirty="0" err="1" smtClean="0"/>
              <a:t>Butryn</a:t>
            </a:r>
            <a:r>
              <a:rPr lang="en-US" sz="1857" dirty="0" smtClean="0"/>
              <a:t>, M., . . . Lowe, M. (2013). Acceptance and commitment therapy as a novel treatment for eating disorders: An initial test of efficacy and mediation. Behavior Modification, 37(4), 459-489. Retrieved May 10, 2015. </a:t>
            </a:r>
          </a:p>
          <a:p>
            <a:r>
              <a:rPr lang="en-US" sz="1857" dirty="0" smtClean="0"/>
              <a:t>Lillis, J., Hayes, S., &amp; Levin, M. (2011). Binge eating and weight control: The role of experiential avoidance. </a:t>
            </a:r>
            <a:r>
              <a:rPr lang="en-US" sz="1857" i="1" dirty="0" smtClean="0"/>
              <a:t>Behavior Modification,</a:t>
            </a:r>
            <a:r>
              <a:rPr lang="en-US" sz="1857" dirty="0" smtClean="0"/>
              <a:t> </a:t>
            </a:r>
            <a:r>
              <a:rPr lang="en-US" sz="1857" i="1" dirty="0" smtClean="0"/>
              <a:t>35</a:t>
            </a:r>
            <a:r>
              <a:rPr lang="en-US" sz="1857" dirty="0" smtClean="0"/>
              <a:t>, 252-264. Retrieved May 4, 2015.</a:t>
            </a:r>
          </a:p>
          <a:p>
            <a:r>
              <a:rPr lang="en-US" sz="1857" dirty="0" smtClean="0"/>
              <a:t> Martin, L., Plumb-</a:t>
            </a:r>
            <a:r>
              <a:rPr lang="en-US" sz="1857" dirty="0" err="1" smtClean="0"/>
              <a:t>Vilardaga</a:t>
            </a:r>
            <a:r>
              <a:rPr lang="en-US" sz="1857" dirty="0" smtClean="0"/>
              <a:t>, J., &amp; </a:t>
            </a:r>
            <a:r>
              <a:rPr lang="en-US" sz="1857" dirty="0" err="1" smtClean="0"/>
              <a:t>Timko</a:t>
            </a:r>
            <a:r>
              <a:rPr lang="en-US" sz="1857" dirty="0" smtClean="0"/>
              <a:t>, C. (2014). Examining the relationship amongst varieties of interpersonal valuing and mindfulness processes in eating pathology. Mindfulness, 5, 111-123. Retrieved May 12, 2015.  </a:t>
            </a:r>
          </a:p>
          <a:p>
            <a:r>
              <a:rPr lang="en-US" sz="1857" dirty="0" err="1" smtClean="0"/>
              <a:t>Mintz</a:t>
            </a:r>
            <a:r>
              <a:rPr lang="en-US" sz="1857" dirty="0" smtClean="0"/>
              <a:t>, L., &amp; Betz, N. (1988). Prevalence and correlates of eating disordered behaviors among undergraduate women. </a:t>
            </a:r>
            <a:r>
              <a:rPr lang="en-US" sz="1857" i="1" dirty="0" smtClean="0"/>
              <a:t>Journal of Counseling Psychology,</a:t>
            </a:r>
            <a:r>
              <a:rPr lang="en-US" sz="1857" dirty="0" smtClean="0"/>
              <a:t> </a:t>
            </a:r>
            <a:r>
              <a:rPr lang="en-US" sz="1857" i="1" dirty="0" smtClean="0"/>
              <a:t>35</a:t>
            </a:r>
            <a:r>
              <a:rPr lang="en-US" sz="1857" dirty="0" smtClean="0"/>
              <a:t>(4), 463-471. Retrieved March 26, 2015.</a:t>
            </a:r>
          </a:p>
          <a:p>
            <a:r>
              <a:rPr lang="en-US" sz="1857" dirty="0" smtClean="0"/>
              <a:t>Pearson, A., </a:t>
            </a:r>
            <a:r>
              <a:rPr lang="en-US" sz="1857" dirty="0" err="1" smtClean="0"/>
              <a:t>Follette</a:t>
            </a:r>
            <a:r>
              <a:rPr lang="en-US" sz="1857" dirty="0" smtClean="0"/>
              <a:t>, V., &amp; Hayes, S. (2012). A pilot study of acceptance and commitment therapy as a workshop intervention for body dissatisfaction and disordered eating attitudes. Cognitive and Behavioral Practice, 19, 181-197. Retrieved May 10, 2015. </a:t>
            </a:r>
          </a:p>
          <a:p>
            <a:r>
              <a:rPr lang="en-US" sz="1857" dirty="0" smtClean="0"/>
              <a:t>Phillips, K., &amp; Diaz, S. (1997). Gender differences in body </a:t>
            </a:r>
            <a:r>
              <a:rPr lang="en-US" sz="1857" dirty="0" err="1" smtClean="0"/>
              <a:t>dysmorphic</a:t>
            </a:r>
            <a:r>
              <a:rPr lang="en-US" sz="1857" dirty="0" smtClean="0"/>
              <a:t> disorder. </a:t>
            </a:r>
            <a:r>
              <a:rPr lang="en-US" sz="1857" i="1" dirty="0" smtClean="0"/>
              <a:t>The Journal of Nervous &amp; Mental Disease,</a:t>
            </a:r>
            <a:r>
              <a:rPr lang="en-US" sz="1857" dirty="0" smtClean="0"/>
              <a:t> </a:t>
            </a:r>
            <a:r>
              <a:rPr lang="en-US" sz="1857" i="1" dirty="0" smtClean="0"/>
              <a:t>185</a:t>
            </a:r>
            <a:r>
              <a:rPr lang="en-US" sz="1857" dirty="0" smtClean="0"/>
              <a:t>, 570-577. Retrieved April 6, 2015.</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609599" y="1447800"/>
            <a:ext cx="6347714" cy="5029200"/>
          </a:xfrm>
        </p:spPr>
        <p:txBody>
          <a:bodyPr>
            <a:normAutofit fontScale="62500" lnSpcReduction="20000"/>
          </a:bodyPr>
          <a:lstStyle/>
          <a:p>
            <a:r>
              <a:rPr lang="en-US" sz="2080" dirty="0" err="1" smtClean="0"/>
              <a:t>Rosenström</a:t>
            </a:r>
            <a:r>
              <a:rPr lang="en-US" sz="2080" dirty="0" smtClean="0"/>
              <a:t>, T., </a:t>
            </a:r>
            <a:r>
              <a:rPr lang="en-US" sz="2080" dirty="0" err="1" smtClean="0"/>
              <a:t>Jokela</a:t>
            </a:r>
            <a:r>
              <a:rPr lang="en-US" sz="2080" dirty="0" smtClean="0"/>
              <a:t>, M., </a:t>
            </a:r>
            <a:r>
              <a:rPr lang="en-US" sz="2080" dirty="0" err="1" smtClean="0"/>
              <a:t>Hintsanen</a:t>
            </a:r>
            <a:r>
              <a:rPr lang="en-US" sz="2080" dirty="0" smtClean="0"/>
              <a:t>, M., </a:t>
            </a:r>
            <a:r>
              <a:rPr lang="en-US" sz="2080" dirty="0" err="1" smtClean="0"/>
              <a:t>Josefsson</a:t>
            </a:r>
            <a:r>
              <a:rPr lang="en-US" sz="2080" dirty="0" smtClean="0"/>
              <a:t>, K., </a:t>
            </a:r>
            <a:r>
              <a:rPr lang="en-US" sz="2080" dirty="0" err="1" smtClean="0"/>
              <a:t>Juonala</a:t>
            </a:r>
            <a:r>
              <a:rPr lang="en-US" sz="2080" dirty="0" smtClean="0"/>
              <a:t>, M., </a:t>
            </a:r>
            <a:r>
              <a:rPr lang="en-US" sz="2080" dirty="0" err="1" smtClean="0"/>
              <a:t>Kivimäki</a:t>
            </a:r>
            <a:r>
              <a:rPr lang="en-US" sz="2080" dirty="0" smtClean="0"/>
              <a:t>, M., ... 	</a:t>
            </a:r>
            <a:r>
              <a:rPr lang="en-US" sz="2080" dirty="0" err="1" smtClean="0"/>
              <a:t>Keltikangas-Järvinen</a:t>
            </a:r>
            <a:r>
              <a:rPr lang="en-US" sz="2080" dirty="0" smtClean="0"/>
              <a:t>, L. (2013). Body-image dissatisfaction is strongly associated with chronic </a:t>
            </a:r>
            <a:r>
              <a:rPr lang="en-US" sz="2080" dirty="0" err="1" smtClean="0"/>
              <a:t>dysphoria</a:t>
            </a:r>
            <a:r>
              <a:rPr lang="en-US" sz="2080" dirty="0" smtClean="0"/>
              <a:t>. </a:t>
            </a:r>
            <a:r>
              <a:rPr lang="en-US" sz="2080" i="1" dirty="0" smtClean="0"/>
              <a:t>Journal of Affective Disorders,</a:t>
            </a:r>
            <a:r>
              <a:rPr lang="en-US" sz="2080" dirty="0" smtClean="0"/>
              <a:t> </a:t>
            </a:r>
            <a:r>
              <a:rPr lang="en-US" sz="2080" i="1" dirty="0" smtClean="0"/>
              <a:t>150</a:t>
            </a:r>
            <a:r>
              <a:rPr lang="en-US" sz="2080" dirty="0" smtClean="0"/>
              <a:t>, 253-260. Retrieved March 27, 2015.</a:t>
            </a:r>
          </a:p>
          <a:p>
            <a:r>
              <a:rPr lang="en-US" sz="2080" dirty="0" err="1" smtClean="0"/>
              <a:t>Smink</a:t>
            </a:r>
            <a:r>
              <a:rPr lang="en-US" sz="2080" dirty="0" smtClean="0"/>
              <a:t>, F., Van </a:t>
            </a:r>
            <a:r>
              <a:rPr lang="en-US" sz="2080" dirty="0" err="1" smtClean="0"/>
              <a:t>Hoeken</a:t>
            </a:r>
            <a:r>
              <a:rPr lang="en-US" sz="2080" dirty="0" smtClean="0"/>
              <a:t>, D., </a:t>
            </a:r>
            <a:r>
              <a:rPr lang="en-US" sz="2080" dirty="0" err="1" smtClean="0"/>
              <a:t>Oldehinkel</a:t>
            </a:r>
            <a:r>
              <a:rPr lang="en-US" sz="2080" dirty="0" smtClean="0"/>
              <a:t>, A., &amp; </a:t>
            </a:r>
            <a:r>
              <a:rPr lang="en-US" sz="2080" dirty="0" err="1" smtClean="0"/>
              <a:t>Hoek</a:t>
            </a:r>
            <a:r>
              <a:rPr lang="en-US" sz="2080" dirty="0" smtClean="0"/>
              <a:t>, H. (2014). Prevalence and severity of DSM-5 eating disorders in a community cohort of adolescents. </a:t>
            </a:r>
            <a:r>
              <a:rPr lang="en-US" sz="2080" i="1" dirty="0" smtClean="0"/>
              <a:t>International Journal of Eating Disorders,</a:t>
            </a:r>
            <a:r>
              <a:rPr lang="en-US" sz="2080" dirty="0" smtClean="0"/>
              <a:t> </a:t>
            </a:r>
            <a:r>
              <a:rPr lang="en-US" sz="2080" i="1" dirty="0" smtClean="0"/>
              <a:t>47</a:t>
            </a:r>
            <a:r>
              <a:rPr lang="en-US" sz="2080" dirty="0" smtClean="0"/>
              <a:t>(6), 610-619.</a:t>
            </a:r>
          </a:p>
          <a:p>
            <a:r>
              <a:rPr lang="en-US" sz="2080" dirty="0" err="1" smtClean="0"/>
              <a:t>Sonneville</a:t>
            </a:r>
            <a:r>
              <a:rPr lang="en-US" sz="2080" dirty="0" smtClean="0"/>
              <a:t>, K., Horton, N., </a:t>
            </a:r>
            <a:r>
              <a:rPr lang="en-US" sz="2080" dirty="0" err="1" smtClean="0"/>
              <a:t>Micali</a:t>
            </a:r>
            <a:r>
              <a:rPr lang="en-US" sz="2080" dirty="0" smtClean="0"/>
              <a:t>, N., Crosby, R., Swanson, S., </a:t>
            </a:r>
            <a:r>
              <a:rPr lang="en-US" sz="2080" dirty="0" err="1" smtClean="0"/>
              <a:t>Solmi</a:t>
            </a:r>
            <a:r>
              <a:rPr lang="en-US" sz="2080" dirty="0" smtClean="0"/>
              <a:t>, F., &amp; Field, A. (2013). </a:t>
            </a:r>
            <a:r>
              <a:rPr lang="en-US" sz="2080" dirty="0" err="1" smtClean="0"/>
              <a:t>Logitudinal</a:t>
            </a:r>
            <a:r>
              <a:rPr lang="en-US" sz="2080" dirty="0" smtClean="0"/>
              <a:t> associations between binge eating and overeating and adverse outcomes among adolescents and young adults. </a:t>
            </a:r>
            <a:r>
              <a:rPr lang="en-US" sz="2080" i="1" dirty="0" smtClean="0"/>
              <a:t>JAMA Pediatrics,</a:t>
            </a:r>
            <a:r>
              <a:rPr lang="en-US" sz="2080" dirty="0" smtClean="0"/>
              <a:t> </a:t>
            </a:r>
            <a:r>
              <a:rPr lang="en-US" sz="2080" i="1" dirty="0" smtClean="0"/>
              <a:t>167</a:t>
            </a:r>
            <a:r>
              <a:rPr lang="en-US" sz="2080" dirty="0" smtClean="0"/>
              <a:t>, 149-149. Retrieved April 19, 2015.</a:t>
            </a:r>
          </a:p>
          <a:p>
            <a:r>
              <a:rPr lang="en-US" sz="2080" dirty="0" err="1" smtClean="0"/>
              <a:t>Stice</a:t>
            </a:r>
            <a:r>
              <a:rPr lang="en-US" sz="2080" dirty="0" smtClean="0"/>
              <a:t>, E., Hayward, C., Cameron, R., Killen, J., &amp; Taylor, C. (2009). Body-image and eating disturbances predict onset of depression among female adolescents: A longitudinal study. </a:t>
            </a:r>
            <a:r>
              <a:rPr lang="en-US" sz="2080" i="1" dirty="0" smtClean="0"/>
              <a:t>Journal of Abnormal Psychology,</a:t>
            </a:r>
            <a:r>
              <a:rPr lang="en-US" sz="2080" dirty="0" smtClean="0"/>
              <a:t> </a:t>
            </a:r>
            <a:r>
              <a:rPr lang="en-US" sz="2080" i="1" dirty="0" smtClean="0"/>
              <a:t>109</a:t>
            </a:r>
            <a:r>
              <a:rPr lang="en-US" sz="2080" dirty="0" smtClean="0"/>
              <a:t>, 438-444. Retrieved March 26, 2015.</a:t>
            </a:r>
          </a:p>
          <a:p>
            <a:r>
              <a:rPr lang="en-US" sz="2080" dirty="0" err="1" smtClean="0"/>
              <a:t>Touchette</a:t>
            </a:r>
            <a:r>
              <a:rPr lang="en-US" sz="2080" dirty="0" smtClean="0"/>
              <a:t>, E., </a:t>
            </a:r>
            <a:r>
              <a:rPr lang="en-US" sz="2080" dirty="0" err="1" smtClean="0"/>
              <a:t>Henegar</a:t>
            </a:r>
            <a:r>
              <a:rPr lang="en-US" sz="2080" dirty="0" smtClean="0"/>
              <a:t>, A., </a:t>
            </a:r>
            <a:r>
              <a:rPr lang="en-US" sz="2080" dirty="0" err="1" smtClean="0"/>
              <a:t>Godart</a:t>
            </a:r>
            <a:r>
              <a:rPr lang="en-US" sz="2080" dirty="0" smtClean="0"/>
              <a:t>, N., Pryor, L., </a:t>
            </a:r>
            <a:r>
              <a:rPr lang="en-US" sz="2080" dirty="0" err="1" smtClean="0"/>
              <a:t>Falissard</a:t>
            </a:r>
            <a:r>
              <a:rPr lang="en-US" sz="2080" dirty="0" smtClean="0"/>
              <a:t>, B., Tremblay, R., &amp; </a:t>
            </a:r>
            <a:r>
              <a:rPr lang="en-US" sz="2080" dirty="0" err="1" smtClean="0"/>
              <a:t>Côté</a:t>
            </a:r>
            <a:r>
              <a:rPr lang="en-US" sz="2080" dirty="0" smtClean="0"/>
              <a:t>, S. (2011). Subclinical eating disorders and their </a:t>
            </a:r>
            <a:r>
              <a:rPr lang="en-US" sz="2080" dirty="0" err="1" smtClean="0"/>
              <a:t>comorbidity</a:t>
            </a:r>
            <a:r>
              <a:rPr lang="en-US" sz="2080" dirty="0" smtClean="0"/>
              <a:t> with mood and anxiety 	disorders in adolescent girls. </a:t>
            </a:r>
            <a:r>
              <a:rPr lang="en-US" sz="2080" i="1" dirty="0" smtClean="0"/>
              <a:t>Psychiatry Research,</a:t>
            </a:r>
            <a:r>
              <a:rPr lang="en-US" sz="2080" dirty="0" smtClean="0"/>
              <a:t> </a:t>
            </a:r>
            <a:r>
              <a:rPr lang="en-US" sz="2080" i="1" dirty="0" smtClean="0"/>
              <a:t>185</a:t>
            </a:r>
            <a:r>
              <a:rPr lang="en-US" sz="2080" dirty="0" smtClean="0"/>
              <a:t>, 185-192. Retrieved April 	13, 2015.</a:t>
            </a:r>
          </a:p>
          <a:p>
            <a:r>
              <a:rPr lang="en-US" sz="2080" dirty="0" err="1" smtClean="0"/>
              <a:t>Tylka</a:t>
            </a:r>
            <a:r>
              <a:rPr lang="en-US" sz="2080" dirty="0" smtClean="0"/>
              <a:t>, T.L. (2004). The relation between body </a:t>
            </a:r>
            <a:r>
              <a:rPr lang="en-US" sz="2080" dirty="0" err="1" smtClean="0"/>
              <a:t>dissatifaction</a:t>
            </a:r>
            <a:r>
              <a:rPr lang="en-US" sz="2080" dirty="0" smtClean="0"/>
              <a:t> and eating disorder </a:t>
            </a:r>
            <a:r>
              <a:rPr lang="en-US" sz="2080" dirty="0" err="1" smtClean="0"/>
              <a:t>symptomology</a:t>
            </a:r>
            <a:r>
              <a:rPr lang="en-US" sz="2080" dirty="0" smtClean="0"/>
              <a:t>: An analysis of moderating variables. </a:t>
            </a:r>
            <a:r>
              <a:rPr lang="en-US" sz="2080" i="1" dirty="0" smtClean="0"/>
              <a:t>Journal of Counseling Psychology</a:t>
            </a:r>
            <a:r>
              <a:rPr lang="en-US" sz="2080" dirty="0" smtClean="0"/>
              <a:t>, 51, 178-191. </a:t>
            </a:r>
          </a:p>
          <a:p>
            <a:r>
              <a:rPr lang="en-US" sz="2080" dirty="0" err="1" smtClean="0"/>
              <a:t>Wildes</a:t>
            </a:r>
            <a:r>
              <a:rPr lang="en-US" sz="2080" dirty="0" smtClean="0"/>
              <a:t>, J., </a:t>
            </a:r>
            <a:r>
              <a:rPr lang="en-US" sz="2080" dirty="0" err="1" smtClean="0"/>
              <a:t>Ringham</a:t>
            </a:r>
            <a:r>
              <a:rPr lang="en-US" sz="2080" dirty="0" smtClean="0"/>
              <a:t>, R., &amp; Marcus, M. (2010). Emotion avoidance in patients with anorexia nervosa: Initial test of a functional model. International Journal of Eating Disorders, 43(5), 398-404. Retrieved May 10, 2015. </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LILLY.YAMAMOTO@GMAIL.COM</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5500453" y="340042"/>
            <a:ext cx="1450578" cy="2479358"/>
          </a:xfrm>
        </p:spPr>
      </p:pic>
      <p:pic>
        <p:nvPicPr>
          <p:cNvPr id="5" name="Picture 4"/>
          <p:cNvPicPr>
            <a:picLocks noChangeAspect="1"/>
          </p:cNvPicPr>
          <p:nvPr/>
        </p:nvPicPr>
        <p:blipFill>
          <a:blip r:embed="rId4"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8423146" y="6164995"/>
            <a:ext cx="720854" cy="693005"/>
          </a:xfrm>
          <a:prstGeom prst="rect">
            <a:avLst/>
          </a:prstGeom>
        </p:spPr>
      </p:pic>
      <p:sp>
        <p:nvSpPr>
          <p:cNvPr id="6" name="Rectangle 5"/>
          <p:cNvSpPr/>
          <p:nvPr/>
        </p:nvSpPr>
        <p:spPr>
          <a:xfrm>
            <a:off x="457200" y="399057"/>
            <a:ext cx="5043253" cy="523220"/>
          </a:xfrm>
          <a:prstGeom prst="rect">
            <a:avLst/>
          </a:prstGeom>
          <a:noFill/>
        </p:spPr>
        <p:txBody>
          <a:bodyPr wrap="square" lIns="91440" tIns="45720" rIns="91440" bIns="45720">
            <a:spAutoFit/>
          </a:bodyPr>
          <a:lstStyle/>
          <a:p>
            <a:pPr algn="ctr"/>
            <a:r>
              <a:rPr lang="en-US" sz="2800" b="1" cap="none" spc="0" dirty="0">
                <a:ln w="0"/>
                <a:solidFill>
                  <a:schemeClr val="accent1"/>
                </a:solidFill>
                <a:effectLst>
                  <a:outerShdw blurRad="38100" dist="25400" dir="5400000" algn="ctr" rotWithShape="0">
                    <a:srgbClr val="6E747A">
                      <a:alpha val="43000"/>
                    </a:srgbClr>
                  </a:outerShdw>
                </a:effectLst>
              </a:rPr>
              <a:t>Need </a:t>
            </a:r>
            <a:r>
              <a:rPr lang="en-US" sz="2800" b="1" cap="none" spc="0" dirty="0" smtClean="0">
                <a:ln w="0"/>
                <a:solidFill>
                  <a:schemeClr val="accent1"/>
                </a:solidFill>
                <a:effectLst>
                  <a:outerShdw blurRad="38100" dist="25400" dir="5400000" algn="ctr" rotWithShape="0">
                    <a:srgbClr val="6E747A">
                      <a:alpha val="43000"/>
                    </a:srgbClr>
                  </a:outerShdw>
                </a:effectLst>
              </a:rPr>
              <a:t>credit </a:t>
            </a:r>
            <a:r>
              <a:rPr lang="en-US" sz="2800" b="1" cap="none" spc="0" dirty="0">
                <a:ln w="0"/>
                <a:solidFill>
                  <a:schemeClr val="accent1"/>
                </a:solidFill>
                <a:effectLst>
                  <a:outerShdw blurRad="38100" dist="25400" dir="5400000" algn="ctr" rotWithShape="0">
                    <a:srgbClr val="6E747A">
                      <a:alpha val="43000"/>
                    </a:srgbClr>
                  </a:outerShdw>
                </a:effectLst>
              </a:rPr>
              <a:t>for </a:t>
            </a:r>
            <a:r>
              <a:rPr lang="en-US" sz="2800" b="1" cap="none" spc="0" dirty="0" smtClean="0">
                <a:ln w="0"/>
                <a:solidFill>
                  <a:schemeClr val="accent1"/>
                </a:solidFill>
                <a:effectLst>
                  <a:outerShdw blurRad="38100" dist="25400" dir="5400000" algn="ctr" rotWithShape="0">
                    <a:srgbClr val="6E747A">
                      <a:alpha val="43000"/>
                    </a:srgbClr>
                  </a:outerShdw>
                </a:effectLst>
              </a:rPr>
              <a:t>this session</a:t>
            </a:r>
            <a:r>
              <a:rPr lang="en-US" sz="2800" b="1" cap="none" spc="0" dirty="0">
                <a:ln w="0"/>
                <a:solidFill>
                  <a:schemeClr val="accent1"/>
                </a:solidFill>
                <a:effectLst>
                  <a:outerShdw blurRad="38100" dist="25400" dir="5400000" algn="ctr" rotWithShape="0">
                    <a:srgbClr val="6E747A">
                      <a:alpha val="43000"/>
                    </a:srgbClr>
                  </a:outerShdw>
                </a:effectLst>
              </a:rPr>
              <a:t>?</a:t>
            </a:r>
          </a:p>
        </p:txBody>
      </p:sp>
      <p:sp>
        <p:nvSpPr>
          <p:cNvPr id="7" name="Rectangle 6"/>
          <p:cNvSpPr/>
          <p:nvPr/>
        </p:nvSpPr>
        <p:spPr>
          <a:xfrm>
            <a:off x="1247080" y="1000886"/>
            <a:ext cx="3313728" cy="830997"/>
          </a:xfrm>
          <a:prstGeom prst="rect">
            <a:avLst/>
          </a:prstGeom>
          <a:noFill/>
        </p:spPr>
        <p:txBody>
          <a:bodyPr wrap="none" lIns="91440" tIns="45720" rIns="91440" bIns="45720">
            <a:spAutoFit/>
          </a:bodyPr>
          <a:lstStyle/>
          <a:p>
            <a:pPr algn="ctr"/>
            <a:r>
              <a:rPr lang="en-US" sz="2400" dirty="0">
                <a:ln w="0"/>
                <a:solidFill>
                  <a:schemeClr val="accent6">
                    <a:lumMod val="75000"/>
                  </a:schemeClr>
                </a:solidFill>
                <a:effectLst>
                  <a:outerShdw blurRad="38100" dist="25400" dir="5400000" algn="ctr" rotWithShape="0">
                    <a:srgbClr val="6E747A">
                      <a:alpha val="43000"/>
                    </a:srgbClr>
                  </a:outerShdw>
                </a:effectLst>
              </a:rPr>
              <a:t>Please don’t forget to </a:t>
            </a:r>
            <a:endParaRPr lang="en-US" sz="2400" dirty="0" smtClean="0">
              <a:ln w="0"/>
              <a:solidFill>
                <a:schemeClr val="accent6">
                  <a:lumMod val="75000"/>
                </a:schemeClr>
              </a:solidFill>
              <a:effectLst>
                <a:outerShdw blurRad="38100" dist="25400" dir="5400000" algn="ctr" rotWithShape="0">
                  <a:srgbClr val="6E747A">
                    <a:alpha val="43000"/>
                  </a:srgbClr>
                </a:outerShdw>
              </a:effectLst>
            </a:endParaRPr>
          </a:p>
          <a:p>
            <a:pPr algn="ctr"/>
            <a:r>
              <a:rPr lang="en-US" sz="2400" dirty="0" smtClean="0">
                <a:ln w="0"/>
                <a:solidFill>
                  <a:schemeClr val="accent6">
                    <a:lumMod val="75000"/>
                  </a:schemeClr>
                </a:solidFill>
                <a:effectLst>
                  <a:outerShdw blurRad="38100" dist="25400" dir="5400000" algn="ctr" rotWithShape="0">
                    <a:srgbClr val="6E747A">
                      <a:alpha val="43000"/>
                    </a:srgbClr>
                  </a:outerShdw>
                </a:effectLst>
              </a:rPr>
              <a:t>scan out.</a:t>
            </a:r>
            <a:endParaRPr lang="en-US" sz="2400" cap="none" spc="0" dirty="0">
              <a:ln w="0"/>
              <a:solidFill>
                <a:schemeClr val="accent6">
                  <a:lumMod val="75000"/>
                </a:schemeClr>
              </a:solidFill>
              <a:effectLst>
                <a:outerShdw blurRad="38100" dist="25400" dir="5400000" algn="ctr" rotWithShape="0">
                  <a:srgbClr val="6E747A">
                    <a:alpha val="43000"/>
                  </a:srgbClr>
                </a:outerShdw>
              </a:effectLst>
            </a:endParaRPr>
          </a:p>
        </p:txBody>
      </p:sp>
      <p:sp>
        <p:nvSpPr>
          <p:cNvPr id="8" name="Rectangle 7"/>
          <p:cNvSpPr/>
          <p:nvPr/>
        </p:nvSpPr>
        <p:spPr>
          <a:xfrm>
            <a:off x="228600" y="2876238"/>
            <a:ext cx="7255512" cy="2862322"/>
          </a:xfrm>
          <a:prstGeom prst="rect">
            <a:avLst/>
          </a:prstGeom>
          <a:noFill/>
        </p:spPr>
        <p:txBody>
          <a:bodyPr wrap="none" lIns="91440" tIns="45720" rIns="91440" bIns="45720">
            <a:spAutoFit/>
          </a:bodyPr>
          <a:lstStyle/>
          <a:p>
            <a:pPr algn="ctr"/>
            <a:r>
              <a:rPr lang="en-US" sz="3000" b="1" dirty="0" smtClean="0">
                <a:ln w="0"/>
                <a:solidFill>
                  <a:schemeClr val="accent1"/>
                </a:solidFill>
                <a:effectLst>
                  <a:outerShdw blurRad="38100" dist="25400" dir="5400000" algn="ctr" rotWithShape="0">
                    <a:srgbClr val="6E747A">
                      <a:alpha val="43000"/>
                    </a:srgbClr>
                  </a:outerShdw>
                </a:effectLst>
              </a:rPr>
              <a:t>What did you think?....</a:t>
            </a:r>
          </a:p>
          <a:p>
            <a:pPr algn="ctr"/>
            <a:endParaRPr lang="en-US" sz="1200" b="1" dirty="0" smtClean="0">
              <a:ln w="0"/>
              <a:solidFill>
                <a:schemeClr val="accent1"/>
              </a:solidFill>
              <a:effectLst>
                <a:outerShdw blurRad="38100" dist="25400" dir="5400000" algn="ctr" rotWithShape="0">
                  <a:srgbClr val="6E747A">
                    <a:alpha val="43000"/>
                  </a:srgbClr>
                </a:outerShdw>
              </a:effectLst>
            </a:endParaRPr>
          </a:p>
          <a:p>
            <a:pPr algn="ctr"/>
            <a:r>
              <a:rPr lang="en-US" sz="2400" b="1" dirty="0" smtClean="0">
                <a:ln w="0"/>
                <a:solidFill>
                  <a:schemeClr val="accent1"/>
                </a:solidFill>
                <a:effectLst>
                  <a:outerShdw blurRad="38100" dist="25400" dir="5400000" algn="ctr" rotWithShape="0">
                    <a:srgbClr val="6E747A">
                      <a:alpha val="43000"/>
                    </a:srgbClr>
                  </a:outerShdw>
                </a:effectLst>
              </a:rPr>
              <a:t>complete </a:t>
            </a:r>
            <a:r>
              <a:rPr lang="en-US" sz="2400" b="1" dirty="0">
                <a:ln w="0"/>
                <a:solidFill>
                  <a:schemeClr val="accent1"/>
                </a:solidFill>
                <a:effectLst>
                  <a:outerShdw blurRad="38100" dist="25400" dir="5400000" algn="ctr" rotWithShape="0">
                    <a:srgbClr val="6E747A">
                      <a:alpha val="43000"/>
                    </a:srgbClr>
                  </a:outerShdw>
                </a:effectLst>
              </a:rPr>
              <a:t>the 3 </a:t>
            </a:r>
            <a:r>
              <a:rPr lang="en-US" sz="2400" b="1" dirty="0" smtClean="0">
                <a:ln w="0"/>
                <a:solidFill>
                  <a:schemeClr val="accent1"/>
                </a:solidFill>
                <a:effectLst>
                  <a:outerShdw blurRad="38100" dist="25400" dir="5400000" algn="ctr" rotWithShape="0">
                    <a:srgbClr val="6E747A">
                      <a:alpha val="43000"/>
                    </a:srgbClr>
                  </a:outerShdw>
                </a:effectLst>
              </a:rPr>
              <a:t>question </a:t>
            </a:r>
            <a:r>
              <a:rPr lang="en-US" sz="2400" b="1" dirty="0" err="1" smtClean="0">
                <a:ln w="0"/>
                <a:solidFill>
                  <a:schemeClr val="accent1"/>
                </a:solidFill>
                <a:effectLst>
                  <a:outerShdw blurRad="38100" dist="25400" dir="5400000" algn="ctr" rotWithShape="0">
                    <a:srgbClr val="6E747A">
                      <a:alpha val="43000"/>
                    </a:srgbClr>
                  </a:outerShdw>
                </a:effectLst>
              </a:rPr>
              <a:t>quickeval</a:t>
            </a:r>
            <a:endParaRPr lang="en-US" sz="2400" b="1" dirty="0">
              <a:ln w="0"/>
              <a:solidFill>
                <a:schemeClr val="accent1"/>
              </a:solidFill>
              <a:effectLst>
                <a:outerShdw blurRad="38100" dist="25400" dir="5400000" algn="ctr" rotWithShape="0">
                  <a:srgbClr val="6E747A">
                    <a:alpha val="43000"/>
                  </a:srgbClr>
                </a:outerShdw>
              </a:effectLst>
            </a:endParaRPr>
          </a:p>
          <a:p>
            <a:pPr algn="ctr"/>
            <a:r>
              <a:rPr lang="en-US" sz="2400" b="1" dirty="0" smtClean="0">
                <a:ln w="0"/>
                <a:solidFill>
                  <a:schemeClr val="accent1"/>
                </a:solidFill>
                <a:effectLst>
                  <a:outerShdw blurRad="38100" dist="25400" dir="5400000" algn="ctr" rotWithShape="0">
                    <a:srgbClr val="6E747A">
                      <a:alpha val="43000"/>
                    </a:srgbClr>
                  </a:outerShdw>
                </a:effectLst>
              </a:rPr>
              <a:t>for </a:t>
            </a:r>
            <a:r>
              <a:rPr lang="en-US" sz="2400" b="1" dirty="0">
                <a:ln w="0"/>
                <a:solidFill>
                  <a:schemeClr val="accent1"/>
                </a:solidFill>
                <a:effectLst>
                  <a:outerShdw blurRad="38100" dist="25400" dir="5400000" algn="ctr" rotWithShape="0">
                    <a:srgbClr val="6E747A">
                      <a:alpha val="43000"/>
                    </a:srgbClr>
                  </a:outerShdw>
                </a:effectLst>
              </a:rPr>
              <a:t>this session at</a:t>
            </a:r>
          </a:p>
          <a:p>
            <a:pPr algn="ctr"/>
            <a:r>
              <a:rPr lang="en-US" sz="3000" dirty="0" smtClean="0">
                <a:ln w="0"/>
                <a:solidFill>
                  <a:schemeClr val="accent6">
                    <a:lumMod val="75000"/>
                  </a:schemeClr>
                </a:solidFill>
              </a:rPr>
              <a:t>https://</a:t>
            </a:r>
            <a:r>
              <a:rPr lang="en-US" sz="3000" dirty="0">
                <a:ln w="0"/>
                <a:solidFill>
                  <a:schemeClr val="accent6">
                    <a:lumMod val="75000"/>
                  </a:schemeClr>
                </a:solidFill>
              </a:rPr>
              <a:t>contextualscience.org/quickeval</a:t>
            </a:r>
          </a:p>
          <a:p>
            <a:pPr algn="ctr"/>
            <a:endParaRPr lang="en-US" sz="3000" b="1" dirty="0">
              <a:ln w="0"/>
              <a:solidFill>
                <a:schemeClr val="accent6">
                  <a:lumMod val="75000"/>
                </a:schemeClr>
              </a:solidFill>
              <a:effectLst>
                <a:outerShdw blurRad="38100" dist="25400" dir="5400000" algn="ctr" rotWithShape="0">
                  <a:srgbClr val="6E747A">
                    <a:alpha val="43000"/>
                  </a:srgbClr>
                </a:outerShdw>
              </a:effectLst>
            </a:endParaRPr>
          </a:p>
          <a:p>
            <a:pPr algn="ctr"/>
            <a:r>
              <a:rPr lang="en-US" sz="3000" dirty="0">
                <a:ln w="0"/>
                <a:solidFill>
                  <a:schemeClr val="accent1"/>
                </a:solidFill>
                <a:effectLst>
                  <a:outerShdw blurRad="38100" dist="25400" dir="5400000" algn="ctr" rotWithShape="0">
                    <a:srgbClr val="6E747A">
                      <a:alpha val="43000"/>
                    </a:srgbClr>
                  </a:outerShdw>
                </a:effectLst>
              </a:rPr>
              <a:t>This was presentation was session </a:t>
            </a:r>
            <a:r>
              <a:rPr lang="en-US" sz="3000" u="sng" dirty="0" smtClean="0">
                <a:ln w="0"/>
                <a:solidFill>
                  <a:schemeClr val="accent1"/>
                </a:solidFill>
                <a:effectLst>
                  <a:outerShdw blurRad="38100" dist="25400" dir="5400000" algn="ctr" rotWithShape="0">
                    <a:srgbClr val="6E747A">
                      <a:alpha val="43000"/>
                    </a:srgbClr>
                  </a:outerShdw>
                </a:effectLst>
              </a:rPr>
              <a:t>#81</a:t>
            </a:r>
            <a:endParaRPr lang="en-US" sz="3000" b="1" u="sng"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15801189"/>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8305801" cy="762000"/>
          </a:xfrm>
        </p:spPr>
        <p:txBody>
          <a:bodyPr/>
          <a:lstStyle/>
          <a:p>
            <a:r>
              <a:rPr lang="en-US" dirty="0" smtClean="0"/>
              <a:t> </a:t>
            </a:r>
            <a:r>
              <a:rPr lang="en-US" dirty="0" smtClean="0">
                <a:solidFill>
                  <a:srgbClr val="03136A"/>
                </a:solidFill>
              </a:rPr>
              <a:t>Disclosure (no support):</a:t>
            </a:r>
            <a:endParaRPr lang="en-US" dirty="0">
              <a:solidFill>
                <a:srgbClr val="03136A"/>
              </a:solidFill>
            </a:endParaRPr>
          </a:p>
        </p:txBody>
      </p:sp>
      <p:sp>
        <p:nvSpPr>
          <p:cNvPr id="3" name="Content Placeholder 2"/>
          <p:cNvSpPr>
            <a:spLocks noGrp="1"/>
          </p:cNvSpPr>
          <p:nvPr>
            <p:ph idx="1"/>
          </p:nvPr>
        </p:nvSpPr>
        <p:spPr>
          <a:xfrm>
            <a:off x="838200" y="1600200"/>
            <a:ext cx="6172201" cy="3429001"/>
          </a:xfrm>
        </p:spPr>
        <p:txBody>
          <a:bodyPr>
            <a:normAutofit/>
          </a:bodyPr>
          <a:lstStyle/>
          <a:p>
            <a:r>
              <a:rPr lang="en-US" sz="2200" dirty="0" smtClean="0">
                <a:solidFill>
                  <a:srgbClr val="03136A"/>
                </a:solidFill>
              </a:rPr>
              <a:t>I, Lillian K. Yamamoto, have not received and will not receive any commercial support related to this presentation or the work presented in this presentation.</a:t>
            </a:r>
            <a:endParaRPr lang="en-US" sz="2200" dirty="0">
              <a:solidFill>
                <a:srgbClr val="03136A"/>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7194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762000"/>
            <a:ext cx="6629400" cy="715963"/>
          </a:xfrm>
        </p:spPr>
        <p:txBody>
          <a:bodyPr/>
          <a:lstStyle/>
          <a:p>
            <a:r>
              <a:rPr lang="en-US" sz="4000" dirty="0" smtClean="0"/>
              <a:t>Presentation Objectives: </a:t>
            </a:r>
            <a:endParaRPr lang="en-US" sz="4000" dirty="0"/>
          </a:p>
        </p:txBody>
      </p:sp>
      <p:sp>
        <p:nvSpPr>
          <p:cNvPr id="60419" name="Rectangle 3"/>
          <p:cNvSpPr>
            <a:spLocks noGrp="1" noChangeArrowheads="1"/>
          </p:cNvSpPr>
          <p:nvPr>
            <p:ph type="body" idx="1"/>
          </p:nvPr>
        </p:nvSpPr>
        <p:spPr>
          <a:xfrm>
            <a:off x="381000" y="1371600"/>
            <a:ext cx="6934200" cy="4800600"/>
          </a:xfrm>
        </p:spPr>
        <p:txBody>
          <a:bodyPr/>
          <a:lstStyle/>
          <a:p>
            <a:pPr>
              <a:buNone/>
            </a:pPr>
            <a:r>
              <a:rPr lang="en-US" sz="2000" dirty="0" smtClean="0"/>
              <a:t> </a:t>
            </a:r>
          </a:p>
          <a:p>
            <a:r>
              <a:rPr lang="en-US" sz="2000" dirty="0" smtClean="0"/>
              <a:t>Conceptualize problematic eating behaviors and body image concerns as forms of experiential avoidance and fusion.</a:t>
            </a:r>
          </a:p>
          <a:p>
            <a:pPr>
              <a:buNone/>
            </a:pPr>
            <a:endParaRPr lang="en-US" sz="2000" dirty="0" smtClean="0"/>
          </a:p>
          <a:p>
            <a:r>
              <a:rPr lang="en-US" sz="2000" dirty="0" smtClean="0"/>
              <a:t>Apply the </a:t>
            </a:r>
            <a:r>
              <a:rPr lang="en-US" sz="2000" dirty="0" err="1" smtClean="0"/>
              <a:t>triflex</a:t>
            </a:r>
            <a:r>
              <a:rPr lang="en-US" sz="2000" dirty="0" smtClean="0"/>
              <a:t> as an ACT model for problematic eating behaviors and body image concerns.</a:t>
            </a:r>
          </a:p>
          <a:p>
            <a:endParaRPr lang="en-US" sz="2000" dirty="0" smtClean="0"/>
          </a:p>
          <a:p>
            <a:r>
              <a:rPr lang="en-US" sz="2000" dirty="0" smtClean="0"/>
              <a:t>Learn to deliver brief interventions to target problematic eating behaviors and body image concerns in college-aged clients. </a:t>
            </a:r>
          </a:p>
          <a:p>
            <a:pPr>
              <a:lnSpc>
                <a:spcPct val="80000"/>
              </a:lnSpc>
              <a:buNone/>
            </a:pPr>
            <a:endParaRPr lang="en-US" altLang="ko-KR" sz="2000" dirty="0" smtClean="0">
              <a:latin typeface="Verdana" pitchFamily="4" charset="0"/>
              <a:ea typeface="굴림" pitchFamily="4" charset="-127"/>
              <a:cs typeface="굴림" pitchFamily="4" charset="-127"/>
            </a:endParaRPr>
          </a:p>
          <a:p>
            <a:pPr>
              <a:lnSpc>
                <a:spcPct val="80000"/>
              </a:lnSpc>
              <a:buNone/>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81000" y="762000"/>
            <a:ext cx="6705600" cy="715963"/>
          </a:xfrm>
        </p:spPr>
        <p:txBody>
          <a:bodyPr>
            <a:normAutofit fontScale="90000"/>
          </a:bodyPr>
          <a:lstStyle/>
          <a:p>
            <a:r>
              <a:rPr lang="en-US" sz="4000" dirty="0" smtClean="0"/>
              <a:t>Rates of Eating Disorders (</a:t>
            </a:r>
            <a:r>
              <a:rPr lang="en-US" sz="4000" dirty="0" err="1" smtClean="0"/>
              <a:t>EDs</a:t>
            </a:r>
            <a:r>
              <a:rPr lang="en-US" sz="4000" dirty="0" smtClean="0"/>
              <a:t>) </a:t>
            </a:r>
            <a:br>
              <a:rPr lang="en-US" sz="4000" dirty="0" smtClean="0"/>
            </a:br>
            <a:endParaRPr lang="en-US" sz="4000" dirty="0"/>
          </a:p>
        </p:txBody>
      </p:sp>
      <p:sp>
        <p:nvSpPr>
          <p:cNvPr id="60419" name="Rectangle 3"/>
          <p:cNvSpPr>
            <a:spLocks noGrp="1" noChangeArrowheads="1"/>
          </p:cNvSpPr>
          <p:nvPr>
            <p:ph type="body" idx="1"/>
          </p:nvPr>
        </p:nvSpPr>
        <p:spPr>
          <a:xfrm>
            <a:off x="533400" y="1676400"/>
            <a:ext cx="6934200" cy="4495800"/>
          </a:xfrm>
        </p:spPr>
        <p:txBody>
          <a:bodyPr>
            <a:normAutofit lnSpcReduction="10000"/>
          </a:bodyPr>
          <a:lstStyle/>
          <a:p>
            <a:pPr>
              <a:lnSpc>
                <a:spcPct val="80000"/>
              </a:lnSpc>
            </a:pPr>
            <a:r>
              <a:rPr lang="en-US" sz="2000" dirty="0" smtClean="0"/>
              <a:t>Lifetime ED diagnoses </a:t>
            </a:r>
          </a:p>
          <a:p>
            <a:pPr lvl="1">
              <a:lnSpc>
                <a:spcPct val="80000"/>
              </a:lnSpc>
            </a:pPr>
            <a:r>
              <a:rPr lang="en-US" sz="1600" dirty="0" smtClean="0"/>
              <a:t>Females: 4.4% </a:t>
            </a:r>
          </a:p>
          <a:p>
            <a:pPr lvl="1">
              <a:lnSpc>
                <a:spcPct val="80000"/>
              </a:lnSpc>
            </a:pPr>
            <a:r>
              <a:rPr lang="en-US" sz="1600" dirty="0" smtClean="0"/>
              <a:t>Males:     1.0% </a:t>
            </a:r>
          </a:p>
          <a:p>
            <a:pPr lvl="1">
              <a:lnSpc>
                <a:spcPct val="80000"/>
              </a:lnSpc>
              <a:buNone/>
            </a:pPr>
            <a:endParaRPr lang="en-US" sz="1600" dirty="0" smtClean="0"/>
          </a:p>
          <a:p>
            <a:pPr lvl="1">
              <a:lnSpc>
                <a:spcPct val="80000"/>
              </a:lnSpc>
              <a:buNone/>
            </a:pPr>
            <a:r>
              <a:rPr lang="en-US" sz="1600" dirty="0" smtClean="0"/>
              <a:t>(</a:t>
            </a:r>
            <a:r>
              <a:rPr lang="en-US" sz="1600" dirty="0" err="1" smtClean="0"/>
              <a:t>Smink</a:t>
            </a:r>
            <a:r>
              <a:rPr lang="en-US" sz="1600" dirty="0" smtClean="0"/>
              <a:t>, </a:t>
            </a:r>
            <a:r>
              <a:rPr lang="en-US" sz="1600" dirty="0" err="1" smtClean="0"/>
              <a:t>Hoeken</a:t>
            </a:r>
            <a:r>
              <a:rPr lang="en-US" sz="1600" dirty="0" smtClean="0"/>
              <a:t>, </a:t>
            </a:r>
            <a:r>
              <a:rPr lang="en-US" sz="1600" dirty="0" err="1" smtClean="0"/>
              <a:t>Oldehinkel</a:t>
            </a:r>
            <a:r>
              <a:rPr lang="en-US" sz="1600" dirty="0" smtClean="0"/>
              <a:t>, &amp; </a:t>
            </a:r>
            <a:r>
              <a:rPr lang="en-US" sz="1600" dirty="0" err="1" smtClean="0"/>
              <a:t>Hoek</a:t>
            </a:r>
            <a:r>
              <a:rPr lang="en-US" sz="1600" dirty="0" smtClean="0"/>
              <a:t>, 2014). </a:t>
            </a:r>
          </a:p>
          <a:p>
            <a:pPr>
              <a:lnSpc>
                <a:spcPct val="80000"/>
              </a:lnSpc>
            </a:pPr>
            <a:endParaRPr lang="en-US" sz="2000" dirty="0" smtClean="0"/>
          </a:p>
          <a:p>
            <a:pPr>
              <a:lnSpc>
                <a:spcPct val="80000"/>
              </a:lnSpc>
            </a:pPr>
            <a:r>
              <a:rPr lang="en-US" sz="2000" dirty="0" smtClean="0"/>
              <a:t>Rates of women meeting full criteria for eating disorders</a:t>
            </a:r>
          </a:p>
          <a:p>
            <a:pPr lvl="1">
              <a:lnSpc>
                <a:spcPct val="80000"/>
              </a:lnSpc>
            </a:pPr>
            <a:r>
              <a:rPr lang="en-US" sz="1600" dirty="0" smtClean="0"/>
              <a:t>Anorexia Nervosa: 0.5%</a:t>
            </a:r>
          </a:p>
          <a:p>
            <a:pPr lvl="1">
              <a:lnSpc>
                <a:spcPct val="80000"/>
              </a:lnSpc>
            </a:pPr>
            <a:r>
              <a:rPr lang="en-US" sz="1600" dirty="0" smtClean="0"/>
              <a:t>Bulimia Nervosa: 1-3%</a:t>
            </a:r>
          </a:p>
          <a:p>
            <a:pPr lvl="1">
              <a:lnSpc>
                <a:spcPct val="80000"/>
              </a:lnSpc>
            </a:pPr>
            <a:r>
              <a:rPr lang="en-US" sz="1600" dirty="0" smtClean="0"/>
              <a:t>EDNOS: 2-5% </a:t>
            </a:r>
          </a:p>
          <a:p>
            <a:pPr lvl="1">
              <a:lnSpc>
                <a:spcPct val="80000"/>
              </a:lnSpc>
              <a:buNone/>
            </a:pPr>
            <a:endParaRPr lang="en-US" sz="1600" dirty="0" smtClean="0"/>
          </a:p>
          <a:p>
            <a:pPr lvl="1">
              <a:lnSpc>
                <a:spcPct val="80000"/>
              </a:lnSpc>
              <a:buNone/>
            </a:pPr>
            <a:r>
              <a:rPr lang="en-US" sz="1600" dirty="0" smtClean="0"/>
              <a:t>(</a:t>
            </a:r>
            <a:r>
              <a:rPr lang="en-US" sz="1600" i="1" dirty="0" smtClean="0"/>
              <a:t>Diagnostic and Statistical Manual of Mental Disorders</a:t>
            </a:r>
            <a:r>
              <a:rPr lang="en-US" sz="1600" dirty="0" smtClean="0"/>
              <a:t>, 4</a:t>
            </a:r>
            <a:r>
              <a:rPr lang="en-US" sz="1600" baseline="30000" dirty="0" smtClean="0"/>
              <a:t>th</a:t>
            </a:r>
            <a:r>
              <a:rPr lang="en-US" sz="1600" dirty="0" smtClean="0"/>
              <a:t> ed.; American Psychological Association, 1994; Mulholland &amp; </a:t>
            </a:r>
            <a:r>
              <a:rPr lang="en-US" sz="1600" dirty="0" err="1" smtClean="0"/>
              <a:t>Mintz</a:t>
            </a:r>
            <a:r>
              <a:rPr lang="en-US" sz="1600" dirty="0" smtClean="0"/>
              <a:t>, 2001; </a:t>
            </a:r>
            <a:r>
              <a:rPr lang="en-US" sz="1600" dirty="0" err="1" smtClean="0"/>
              <a:t>Tylka</a:t>
            </a:r>
            <a:r>
              <a:rPr lang="en-US" sz="1600" dirty="0" smtClean="0"/>
              <a:t>, 2004). </a:t>
            </a:r>
          </a:p>
          <a:p>
            <a:pPr>
              <a:lnSpc>
                <a:spcPct val="80000"/>
              </a:lnSpc>
            </a:pPr>
            <a:endParaRPr lang="en-US" sz="2000" dirty="0" smtClean="0"/>
          </a:p>
          <a:p>
            <a:pPr>
              <a:lnSpc>
                <a:spcPct val="80000"/>
              </a:lnSpc>
            </a:pP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09600" y="304800"/>
            <a:ext cx="6172200" cy="1143001"/>
          </a:xfrm>
        </p:spPr>
        <p:txBody>
          <a:bodyPr/>
          <a:lstStyle/>
          <a:p>
            <a:r>
              <a:rPr lang="en-US" sz="4000" dirty="0" smtClean="0"/>
              <a:t>Non-Clinical Population</a:t>
            </a:r>
            <a:endParaRPr lang="en-US" sz="4000" dirty="0"/>
          </a:p>
        </p:txBody>
      </p:sp>
      <p:sp>
        <p:nvSpPr>
          <p:cNvPr id="60419" name="Rectangle 3"/>
          <p:cNvSpPr>
            <a:spLocks noGrp="1" noChangeArrowheads="1"/>
          </p:cNvSpPr>
          <p:nvPr>
            <p:ph type="body" idx="1"/>
          </p:nvPr>
        </p:nvSpPr>
        <p:spPr>
          <a:xfrm>
            <a:off x="457200" y="1447800"/>
            <a:ext cx="6934200" cy="4191000"/>
          </a:xfrm>
        </p:spPr>
        <p:txBody>
          <a:bodyPr>
            <a:normAutofit fontScale="92500" lnSpcReduction="10000"/>
          </a:bodyPr>
          <a:lstStyle/>
          <a:p>
            <a:pPr>
              <a:lnSpc>
                <a:spcPct val="80000"/>
              </a:lnSpc>
            </a:pPr>
            <a:r>
              <a:rPr lang="en-US" sz="2000" dirty="0" smtClean="0"/>
              <a:t>Up 25.9% of to women (18-22 years old) purge or engage in bulimic episodes (</a:t>
            </a:r>
            <a:r>
              <a:rPr lang="en-US" sz="2000" dirty="0" err="1" smtClean="0"/>
              <a:t>Tylka</a:t>
            </a:r>
            <a:r>
              <a:rPr lang="en-US" sz="2000" dirty="0" smtClean="0"/>
              <a:t> &amp; </a:t>
            </a:r>
            <a:r>
              <a:rPr lang="en-US" sz="2000" dirty="0" err="1" smtClean="0"/>
              <a:t>Subich</a:t>
            </a:r>
            <a:r>
              <a:rPr lang="en-US" sz="2000" dirty="0" smtClean="0"/>
              <a:t>, 2002a; Heron, Scott, </a:t>
            </a:r>
            <a:r>
              <a:rPr lang="en-US" sz="2000" dirty="0" err="1" smtClean="0"/>
              <a:t>Sliwinski</a:t>
            </a:r>
            <a:r>
              <a:rPr lang="en-US" sz="2000" dirty="0" smtClean="0"/>
              <a:t>, &amp; Smyth, 2014). </a:t>
            </a:r>
          </a:p>
          <a:p>
            <a:pPr>
              <a:lnSpc>
                <a:spcPct val="80000"/>
              </a:lnSpc>
            </a:pPr>
            <a:endParaRPr lang="en-US" sz="2000" dirty="0" smtClean="0"/>
          </a:p>
          <a:p>
            <a:pPr>
              <a:lnSpc>
                <a:spcPct val="80000"/>
              </a:lnSpc>
            </a:pPr>
            <a:r>
              <a:rPr lang="en-US" sz="2000" kern="1200" dirty="0" smtClean="0">
                <a:latin typeface="Arial" pitchFamily="4" charset="0"/>
                <a:ea typeface="ＭＳ Ｐゴシック" pitchFamily="4" charset="-128"/>
              </a:rPr>
              <a:t>Adolescent binge eating at least once a week is predictive of depressive symptoms, drug usage, and obesity (Field et al., 2012; </a:t>
            </a:r>
            <a:r>
              <a:rPr lang="en-US" sz="2000" kern="1200" dirty="0" err="1" smtClean="0">
                <a:latin typeface="Arial" pitchFamily="4" charset="0"/>
                <a:ea typeface="ＭＳ Ｐゴシック" pitchFamily="4" charset="-128"/>
              </a:rPr>
              <a:t>Smink</a:t>
            </a:r>
            <a:r>
              <a:rPr lang="en-US" sz="2000" kern="1200" dirty="0" smtClean="0">
                <a:latin typeface="Arial" pitchFamily="4" charset="0"/>
                <a:ea typeface="ＭＳ Ｐゴシック" pitchFamily="4" charset="-128"/>
              </a:rPr>
              <a:t> et al., 2014; </a:t>
            </a:r>
            <a:r>
              <a:rPr lang="en-US" sz="2000" kern="1200" dirty="0" err="1" smtClean="0">
                <a:latin typeface="Arial" pitchFamily="4" charset="0"/>
                <a:ea typeface="ＭＳ Ｐゴシック" pitchFamily="4" charset="-128"/>
              </a:rPr>
              <a:t>Sonneville</a:t>
            </a:r>
            <a:r>
              <a:rPr lang="en-US" sz="2000" kern="1200" dirty="0" smtClean="0">
                <a:latin typeface="Arial" pitchFamily="4" charset="0"/>
                <a:ea typeface="ＭＳ Ｐゴシック" pitchFamily="4" charset="-128"/>
              </a:rPr>
              <a:t> et al., 2013). </a:t>
            </a:r>
            <a:endParaRPr lang="en-US" sz="2000" dirty="0" smtClean="0"/>
          </a:p>
          <a:p>
            <a:pPr>
              <a:lnSpc>
                <a:spcPct val="80000"/>
              </a:lnSpc>
              <a:buNone/>
            </a:pPr>
            <a:endParaRPr lang="en-US" sz="2000" dirty="0" smtClean="0"/>
          </a:p>
          <a:p>
            <a:pPr>
              <a:lnSpc>
                <a:spcPct val="80000"/>
              </a:lnSpc>
            </a:pPr>
            <a:r>
              <a:rPr lang="en-US" sz="2000" kern="1200" dirty="0" smtClean="0">
                <a:latin typeface="Arial" pitchFamily="4" charset="0"/>
              </a:rPr>
              <a:t>Disordered eating behaviors are correlated with obsessive weight- and appearance-related thoughts, poor body image and low self-esteem (</a:t>
            </a:r>
            <a:r>
              <a:rPr lang="en-US" sz="2000" kern="1200" dirty="0" err="1" smtClean="0">
                <a:latin typeface="Arial" pitchFamily="4" charset="0"/>
              </a:rPr>
              <a:t>Mintz</a:t>
            </a:r>
            <a:r>
              <a:rPr lang="en-US" sz="2000" kern="1200" dirty="0" smtClean="0">
                <a:latin typeface="Arial" pitchFamily="4" charset="0"/>
              </a:rPr>
              <a:t> &amp; Betz, 1988). </a:t>
            </a:r>
          </a:p>
          <a:p>
            <a:pPr>
              <a:lnSpc>
                <a:spcPct val="80000"/>
              </a:lnSpc>
              <a:buNone/>
            </a:pPr>
            <a:endParaRPr lang="en-US" sz="2000" kern="1200" dirty="0" smtClean="0">
              <a:latin typeface="Arial" pitchFamily="4" charset="0"/>
            </a:endParaRPr>
          </a:p>
          <a:p>
            <a:pPr>
              <a:lnSpc>
                <a:spcPct val="80000"/>
              </a:lnSpc>
            </a:pPr>
            <a:r>
              <a:rPr lang="en-US" sz="2000" kern="1200" dirty="0" smtClean="0">
                <a:latin typeface="Arial" pitchFamily="4" charset="0"/>
              </a:rPr>
              <a:t>Body dissatisfaction, dietary restraint, and bulimic behaviors predictive of major depression (</a:t>
            </a:r>
            <a:r>
              <a:rPr lang="en-US" sz="2000" kern="1200" dirty="0" err="1" smtClean="0">
                <a:latin typeface="Arial" pitchFamily="4" charset="0"/>
              </a:rPr>
              <a:t>Stice</a:t>
            </a:r>
            <a:r>
              <a:rPr lang="en-US" sz="2000" kern="1200" dirty="0" smtClean="0">
                <a:latin typeface="Arial" pitchFamily="4" charset="0"/>
              </a:rPr>
              <a:t>, Hayward, Cameron, Killen, &amp; Barr Taylor, 2009). </a:t>
            </a:r>
          </a:p>
          <a:p>
            <a:pPr marL="742950" lvl="2" indent="-342900">
              <a:lnSpc>
                <a:spcPct val="80000"/>
              </a:lnSpc>
            </a:pPr>
            <a:endParaRPr lang="en-US" sz="400" kern="1200" dirty="0" smtClean="0">
              <a:latin typeface="Arial" pitchFamily="4" charset="0"/>
            </a:endParaRPr>
          </a:p>
          <a:p>
            <a:pPr marL="1200150" lvl="3" indent="-342900">
              <a:lnSpc>
                <a:spcPct val="80000"/>
              </a:lnSpc>
            </a:pPr>
            <a:endParaRPr lang="en-US" sz="800" kern="1200" dirty="0" smtClean="0">
              <a:latin typeface="Arial" pitchFamily="4" charset="0"/>
            </a:endParaRPr>
          </a:p>
          <a:p>
            <a:pPr marL="1200150" lvl="3" indent="-342900">
              <a:lnSpc>
                <a:spcPct val="80000"/>
              </a:lnSpc>
            </a:pPr>
            <a:endParaRPr lang="en-US" sz="800" kern="1200" dirty="0" smtClean="0">
              <a:latin typeface="Arial" pitchFamily="4" charset="0"/>
            </a:endParaRPr>
          </a:p>
          <a:p>
            <a:pPr>
              <a:lnSpc>
                <a:spcPct val="80000"/>
              </a:lnSpc>
              <a:buNone/>
            </a:pPr>
            <a:endParaRPr lang="en-US" sz="2000" dirty="0" smtClean="0"/>
          </a:p>
          <a:p>
            <a:pPr>
              <a:lnSpc>
                <a:spcPct val="80000"/>
              </a:lnSpc>
            </a:pPr>
            <a:endParaRPr lang="en-US" sz="2000" dirty="0" smtClean="0"/>
          </a:p>
          <a:p>
            <a:pPr>
              <a:lnSpc>
                <a:spcPct val="80000"/>
              </a:lnSpc>
            </a:pP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533400" y="228600"/>
            <a:ext cx="7086600" cy="1676399"/>
          </a:xfrm>
        </p:spPr>
        <p:txBody>
          <a:bodyPr/>
          <a:lstStyle/>
          <a:p>
            <a:r>
              <a:rPr lang="en-US" sz="4000" dirty="0" smtClean="0"/>
              <a:t>Adolescent </a:t>
            </a:r>
            <a:r>
              <a:rPr lang="en-US" sz="4000" dirty="0" err="1" smtClean="0"/>
              <a:t>EDs</a:t>
            </a:r>
            <a:r>
              <a:rPr lang="en-US" sz="4000" dirty="0" smtClean="0"/>
              <a:t> &amp; </a:t>
            </a:r>
            <a:r>
              <a:rPr lang="en-US" sz="4000" dirty="0" err="1" smtClean="0"/>
              <a:t>Comorbid</a:t>
            </a:r>
            <a:r>
              <a:rPr lang="en-US" sz="4000" dirty="0" smtClean="0"/>
              <a:t> Disorders </a:t>
            </a:r>
            <a:endParaRPr lang="en-US" sz="4000" dirty="0"/>
          </a:p>
        </p:txBody>
      </p:sp>
      <p:sp>
        <p:nvSpPr>
          <p:cNvPr id="60419" name="Rectangle 3"/>
          <p:cNvSpPr>
            <a:spLocks noGrp="1" noChangeArrowheads="1"/>
          </p:cNvSpPr>
          <p:nvPr>
            <p:ph type="body" idx="1"/>
          </p:nvPr>
        </p:nvSpPr>
        <p:spPr>
          <a:xfrm>
            <a:off x="533400" y="1905000"/>
            <a:ext cx="7086600" cy="3886200"/>
          </a:xfrm>
        </p:spPr>
        <p:txBody>
          <a:bodyPr>
            <a:normAutofit fontScale="92500" lnSpcReduction="20000"/>
          </a:bodyPr>
          <a:lstStyle/>
          <a:p>
            <a:pPr>
              <a:lnSpc>
                <a:spcPct val="80000"/>
              </a:lnSpc>
            </a:pPr>
            <a:r>
              <a:rPr lang="en-US" sz="2000" kern="1200" dirty="0" smtClean="0">
                <a:latin typeface="Arial" pitchFamily="4" charset="0"/>
                <a:ea typeface="ＭＳ Ｐゴシック" pitchFamily="4" charset="-128"/>
              </a:rPr>
              <a:t>obesity and Binge Eating Disorder (BED): 20-50% </a:t>
            </a:r>
          </a:p>
          <a:p>
            <a:pPr>
              <a:lnSpc>
                <a:spcPct val="80000"/>
              </a:lnSpc>
              <a:buNone/>
            </a:pPr>
            <a:r>
              <a:rPr lang="en-US" sz="2000" dirty="0" smtClean="0">
                <a:latin typeface="Arial" pitchFamily="4" charset="0"/>
                <a:ea typeface="ＭＳ Ｐゴシック" pitchFamily="4" charset="-128"/>
              </a:rPr>
              <a:t>     </a:t>
            </a:r>
            <a:r>
              <a:rPr lang="en-US" sz="2000" kern="1200" dirty="0" smtClean="0">
                <a:latin typeface="Arial" pitchFamily="4" charset="0"/>
                <a:ea typeface="ＭＳ Ｐゴシック" pitchFamily="4" charset="-128"/>
              </a:rPr>
              <a:t>(Day et al., 2009, </a:t>
            </a:r>
            <a:r>
              <a:rPr lang="en-US" sz="2000" kern="1200" dirty="0" err="1" smtClean="0">
                <a:latin typeface="Arial" pitchFamily="4" charset="0"/>
                <a:ea typeface="ＭＳ Ｐゴシック" pitchFamily="4" charset="-128"/>
              </a:rPr>
              <a:t>p</a:t>
            </a:r>
            <a:r>
              <a:rPr lang="en-US" sz="2000" kern="1200" dirty="0" smtClean="0">
                <a:latin typeface="Arial" pitchFamily="4" charset="0"/>
                <a:ea typeface="ＭＳ Ｐゴシック" pitchFamily="4" charset="-128"/>
              </a:rPr>
              <a:t>. 96)</a:t>
            </a:r>
          </a:p>
          <a:p>
            <a:pPr>
              <a:lnSpc>
                <a:spcPct val="80000"/>
              </a:lnSpc>
              <a:buNone/>
            </a:pPr>
            <a:endParaRPr lang="en-US" sz="2000" kern="1200" dirty="0" smtClean="0">
              <a:latin typeface="Arial" pitchFamily="4" charset="0"/>
              <a:ea typeface="ＭＳ Ｐゴシック" pitchFamily="4" charset="-128"/>
            </a:endParaRPr>
          </a:p>
          <a:p>
            <a:pPr>
              <a:lnSpc>
                <a:spcPct val="80000"/>
              </a:lnSpc>
            </a:pPr>
            <a:r>
              <a:rPr lang="en-US" sz="2000" kern="1200" dirty="0" smtClean="0">
                <a:latin typeface="Arial" pitchFamily="4" charset="0"/>
                <a:ea typeface="ＭＳ Ｐゴシック" pitchFamily="4" charset="-128"/>
              </a:rPr>
              <a:t>Body </a:t>
            </a:r>
            <a:r>
              <a:rPr lang="en-US" sz="2000" kern="1200" dirty="0" err="1" smtClean="0">
                <a:latin typeface="Arial" pitchFamily="4" charset="0"/>
                <a:ea typeface="ＭＳ Ｐゴシック" pitchFamily="4" charset="-128"/>
              </a:rPr>
              <a:t>Dysmorphic</a:t>
            </a:r>
            <a:r>
              <a:rPr lang="en-US" sz="2000" kern="1200" dirty="0" smtClean="0">
                <a:latin typeface="Arial" pitchFamily="4" charset="0"/>
                <a:ea typeface="ＭＳ Ｐゴシック" pitchFamily="4" charset="-128"/>
              </a:rPr>
              <a:t> Disorder (BDD) and a mood disorder: </a:t>
            </a:r>
            <a:r>
              <a:rPr lang="en-US" sz="2000" b="1" kern="1200" dirty="0" smtClean="0">
                <a:latin typeface="Arial" pitchFamily="4" charset="0"/>
                <a:ea typeface="ＭＳ Ｐゴシック" pitchFamily="4" charset="-128"/>
              </a:rPr>
              <a:t>88% </a:t>
            </a:r>
            <a:r>
              <a:rPr lang="en-US" sz="2000" kern="1200" dirty="0" smtClean="0">
                <a:latin typeface="Arial" pitchFamily="4" charset="0"/>
                <a:ea typeface="ＭＳ Ｐゴシック" pitchFamily="4" charset="-128"/>
              </a:rPr>
              <a:t>(Phillips &amp; Diaz, 1997)</a:t>
            </a:r>
          </a:p>
          <a:p>
            <a:pPr>
              <a:lnSpc>
                <a:spcPct val="80000"/>
              </a:lnSpc>
            </a:pPr>
            <a:r>
              <a:rPr lang="en-US" sz="2000" dirty="0" smtClean="0">
                <a:latin typeface="Arial" pitchFamily="4" charset="0"/>
                <a:ea typeface="ＭＳ Ｐゴシック" pitchFamily="4" charset="-128"/>
              </a:rPr>
              <a:t>BDD and an anxiety disorder: </a:t>
            </a:r>
            <a:r>
              <a:rPr lang="en-US" sz="2000" b="1" dirty="0" smtClean="0">
                <a:latin typeface="Arial" pitchFamily="4" charset="0"/>
                <a:ea typeface="ＭＳ Ｐゴシック" pitchFamily="4" charset="-128"/>
              </a:rPr>
              <a:t>60% </a:t>
            </a:r>
          </a:p>
          <a:p>
            <a:pPr>
              <a:lnSpc>
                <a:spcPct val="80000"/>
              </a:lnSpc>
              <a:buNone/>
            </a:pPr>
            <a:r>
              <a:rPr lang="en-US" sz="2000" b="1" dirty="0" smtClean="0">
                <a:latin typeface="Arial" pitchFamily="4" charset="0"/>
                <a:ea typeface="ＭＳ Ｐゴシック" pitchFamily="4" charset="-128"/>
              </a:rPr>
              <a:t>     </a:t>
            </a:r>
            <a:r>
              <a:rPr lang="en-US" sz="2000" dirty="0" smtClean="0">
                <a:latin typeface="Arial" pitchFamily="4" charset="0"/>
                <a:ea typeface="ＭＳ Ｐゴシック" pitchFamily="4" charset="-128"/>
              </a:rPr>
              <a:t>(Phillips &amp; Diaz, 1997)</a:t>
            </a:r>
          </a:p>
          <a:p>
            <a:pPr>
              <a:lnSpc>
                <a:spcPct val="80000"/>
              </a:lnSpc>
              <a:buNone/>
            </a:pPr>
            <a:endParaRPr lang="en-US" sz="2000" kern="1200" dirty="0" smtClean="0">
              <a:latin typeface="Arial" pitchFamily="4" charset="0"/>
              <a:ea typeface="ＭＳ Ｐゴシック" pitchFamily="4" charset="-128"/>
            </a:endParaRPr>
          </a:p>
          <a:p>
            <a:pPr>
              <a:lnSpc>
                <a:spcPct val="80000"/>
              </a:lnSpc>
            </a:pPr>
            <a:r>
              <a:rPr lang="en-US" sz="2000" kern="1200" dirty="0" smtClean="0">
                <a:latin typeface="Arial" pitchFamily="4" charset="0"/>
                <a:ea typeface="ＭＳ Ｐゴシック" pitchFamily="4" charset="-128"/>
              </a:rPr>
              <a:t>body image disturbances and chronic </a:t>
            </a:r>
            <a:r>
              <a:rPr lang="en-US" sz="2000" kern="1200" dirty="0" err="1" smtClean="0">
                <a:latin typeface="Arial" pitchFamily="4" charset="0"/>
                <a:ea typeface="ＭＳ Ｐゴシック" pitchFamily="4" charset="-128"/>
              </a:rPr>
              <a:t>dysphoria</a:t>
            </a:r>
            <a:r>
              <a:rPr lang="en-US" sz="2000" kern="1200" dirty="0" smtClean="0">
                <a:latin typeface="Arial" pitchFamily="4" charset="0"/>
                <a:ea typeface="ＭＳ Ｐゴシック" pitchFamily="4" charset="-128"/>
              </a:rPr>
              <a:t>: increased likelihood of 22-55% </a:t>
            </a:r>
          </a:p>
          <a:p>
            <a:pPr>
              <a:lnSpc>
                <a:spcPct val="80000"/>
              </a:lnSpc>
              <a:buNone/>
            </a:pPr>
            <a:r>
              <a:rPr lang="en-US" sz="2000" dirty="0" smtClean="0">
                <a:latin typeface="Arial" pitchFamily="4" charset="0"/>
                <a:ea typeface="ＭＳ Ｐゴシック" pitchFamily="4" charset="-128"/>
              </a:rPr>
              <a:t>     </a:t>
            </a:r>
            <a:r>
              <a:rPr lang="en-US" sz="2000" kern="1200" dirty="0" smtClean="0">
                <a:latin typeface="Arial" pitchFamily="4" charset="0"/>
                <a:ea typeface="ＭＳ Ｐゴシック" pitchFamily="4" charset="-128"/>
              </a:rPr>
              <a:t>(</a:t>
            </a:r>
            <a:r>
              <a:rPr lang="en-US" sz="2000" kern="1200" dirty="0" err="1" smtClean="0">
                <a:latin typeface="Arial" pitchFamily="4" charset="0"/>
                <a:ea typeface="ＭＳ Ｐゴシック" pitchFamily="4" charset="-128"/>
              </a:rPr>
              <a:t>Rosentröm</a:t>
            </a:r>
            <a:r>
              <a:rPr lang="en-US" sz="2000" kern="1200" dirty="0" smtClean="0">
                <a:latin typeface="Arial" pitchFamily="4" charset="0"/>
                <a:ea typeface="ＭＳ Ｐゴシック" pitchFamily="4" charset="-128"/>
              </a:rPr>
              <a:t> et al., 2013)</a:t>
            </a:r>
          </a:p>
          <a:p>
            <a:pPr>
              <a:lnSpc>
                <a:spcPct val="80000"/>
              </a:lnSpc>
              <a:buNone/>
            </a:pPr>
            <a:endParaRPr lang="en-US" sz="2000" kern="1200" dirty="0" smtClean="0">
              <a:latin typeface="Arial" pitchFamily="4" charset="0"/>
              <a:ea typeface="ＭＳ Ｐゴシック" pitchFamily="4" charset="-128"/>
            </a:endParaRPr>
          </a:p>
          <a:p>
            <a:pPr>
              <a:lnSpc>
                <a:spcPct val="80000"/>
              </a:lnSpc>
            </a:pPr>
            <a:r>
              <a:rPr lang="en-US" sz="2000" kern="1200" dirty="0" smtClean="0">
                <a:latin typeface="Arial" pitchFamily="4" charset="0"/>
                <a:ea typeface="ＭＳ Ｐゴシック" pitchFamily="4" charset="-128"/>
              </a:rPr>
              <a:t>subclinical Bulimia nervosa (</a:t>
            </a:r>
            <a:r>
              <a:rPr lang="en-US" sz="2000" kern="1200" dirty="0" err="1" smtClean="0">
                <a:latin typeface="Arial" pitchFamily="4" charset="0"/>
                <a:ea typeface="ＭＳ Ｐゴシック" pitchFamily="4" charset="-128"/>
              </a:rPr>
              <a:t>sBN</a:t>
            </a:r>
            <a:r>
              <a:rPr lang="en-US" sz="2000" kern="1200" dirty="0" smtClean="0">
                <a:latin typeface="Arial" pitchFamily="4" charset="0"/>
                <a:ea typeface="ＭＳ Ｐゴシック" pitchFamily="4" charset="-128"/>
              </a:rPr>
              <a:t>) and a depressive disorder: increased likelihood of 10% (</a:t>
            </a:r>
            <a:r>
              <a:rPr lang="en-US" sz="2000" kern="1200" dirty="0" err="1" smtClean="0">
                <a:latin typeface="Arial" pitchFamily="4" charset="0"/>
                <a:ea typeface="ＭＳ Ｐゴシック" pitchFamily="4" charset="-128"/>
              </a:rPr>
              <a:t>Touchette</a:t>
            </a:r>
            <a:r>
              <a:rPr lang="en-US" sz="2000" kern="1200" dirty="0" smtClean="0">
                <a:latin typeface="Arial" pitchFamily="4" charset="0"/>
                <a:ea typeface="ＭＳ Ｐゴシック" pitchFamily="4" charset="-128"/>
              </a:rPr>
              <a:t> et al., 2011).  </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228600" y="457200"/>
            <a:ext cx="7162800" cy="944563"/>
          </a:xfrm>
        </p:spPr>
        <p:txBody>
          <a:bodyPr>
            <a:normAutofit fontScale="90000"/>
          </a:bodyPr>
          <a:lstStyle/>
          <a:p>
            <a:pPr>
              <a:lnSpc>
                <a:spcPct val="80000"/>
              </a:lnSpc>
            </a:pPr>
            <a:r>
              <a:rPr lang="en-US" altLang="ko-KR" sz="4000" dirty="0" smtClean="0">
                <a:latin typeface="Verdana" pitchFamily="4" charset="0"/>
                <a:ea typeface="굴림" pitchFamily="4" charset="-127"/>
                <a:cs typeface="굴림" pitchFamily="4" charset="-127"/>
              </a:rPr>
              <a:t/>
            </a:r>
            <a:br>
              <a:rPr lang="en-US" altLang="ko-KR" sz="4000" dirty="0" smtClean="0">
                <a:latin typeface="Verdana" pitchFamily="4" charset="0"/>
                <a:ea typeface="굴림" pitchFamily="4" charset="-127"/>
                <a:cs typeface="굴림" pitchFamily="4" charset="-127"/>
              </a:rPr>
            </a:br>
            <a:r>
              <a:rPr lang="en-US" altLang="ko-KR" sz="4000" dirty="0" smtClean="0">
                <a:latin typeface="Verdana" pitchFamily="4" charset="0"/>
                <a:ea typeface="굴림" pitchFamily="4" charset="-127"/>
                <a:cs typeface="굴림" pitchFamily="4" charset="-127"/>
              </a:rPr>
              <a:t>Disordered Eating &amp; Fusion</a:t>
            </a:r>
          </a:p>
        </p:txBody>
      </p:sp>
      <p:sp>
        <p:nvSpPr>
          <p:cNvPr id="60419" name="Rectangle 3"/>
          <p:cNvSpPr>
            <a:spLocks noGrp="1" noChangeArrowheads="1"/>
          </p:cNvSpPr>
          <p:nvPr>
            <p:ph type="body" idx="1"/>
          </p:nvPr>
        </p:nvSpPr>
        <p:spPr>
          <a:xfrm>
            <a:off x="228600" y="1752600"/>
            <a:ext cx="6934200" cy="3962400"/>
          </a:xfrm>
        </p:spPr>
        <p:txBody>
          <a:bodyPr/>
          <a:lstStyle/>
          <a:p>
            <a:pPr>
              <a:lnSpc>
                <a:spcPct val="80000"/>
              </a:lnSpc>
              <a:buNone/>
            </a:pPr>
            <a:endParaRPr lang="en-US" sz="2000" kern="1200" dirty="0" smtClean="0">
              <a:latin typeface="Arial" pitchFamily="4" charset="0"/>
            </a:endParaRPr>
          </a:p>
          <a:p>
            <a:pPr>
              <a:lnSpc>
                <a:spcPct val="80000"/>
              </a:lnSpc>
            </a:pPr>
            <a:r>
              <a:rPr lang="en-US" sz="2000" kern="1200" dirty="0" smtClean="0">
                <a:latin typeface="Arial" pitchFamily="4" charset="0"/>
              </a:rPr>
              <a:t>Individuals with eating disorders tend to experience body image dissatisfaction, namely fusion with beliefs about one’s weight and figure (</a:t>
            </a:r>
            <a:r>
              <a:rPr lang="en-US" sz="2000" kern="1200" dirty="0" err="1" smtClean="0">
                <a:latin typeface="Arial" pitchFamily="4" charset="0"/>
              </a:rPr>
              <a:t>Kater</a:t>
            </a:r>
            <a:r>
              <a:rPr lang="en-US" sz="2000" kern="1200" dirty="0" smtClean="0">
                <a:latin typeface="Arial" pitchFamily="4" charset="0"/>
              </a:rPr>
              <a:t>, 2010; Pearson, Heffner, &amp; </a:t>
            </a:r>
            <a:r>
              <a:rPr lang="en-US" sz="2000" kern="1200" dirty="0" err="1" smtClean="0">
                <a:latin typeface="Arial" pitchFamily="4" charset="0"/>
              </a:rPr>
              <a:t>Follette</a:t>
            </a:r>
            <a:r>
              <a:rPr lang="en-US" sz="2000" kern="1200" dirty="0" smtClean="0">
                <a:latin typeface="Arial" pitchFamily="4" charset="0"/>
              </a:rPr>
              <a:t>, 2010; Wendell, Masuda, &amp; Le, 2012). </a:t>
            </a:r>
          </a:p>
          <a:p>
            <a:pPr>
              <a:lnSpc>
                <a:spcPct val="80000"/>
              </a:lnSpc>
            </a:pPr>
            <a:endParaRPr lang="en-US" sz="2000" kern="1200" dirty="0" smtClean="0">
              <a:latin typeface="Arial" pitchFamily="4" charset="0"/>
            </a:endParaRPr>
          </a:p>
          <a:p>
            <a:pPr>
              <a:lnSpc>
                <a:spcPct val="80000"/>
              </a:lnSpc>
            </a:pPr>
            <a:r>
              <a:rPr lang="en-US" sz="2000" kern="1200" dirty="0" err="1" smtClean="0">
                <a:latin typeface="Arial" pitchFamily="4" charset="0"/>
              </a:rPr>
              <a:t>Defusion</a:t>
            </a:r>
            <a:r>
              <a:rPr lang="en-US" sz="2000" kern="1200" dirty="0" smtClean="0">
                <a:latin typeface="Arial" pitchFamily="4" charset="0"/>
              </a:rPr>
              <a:t> is achieved through teaching clients to mindfully observe body image dissatisfaction and the feelings with which it is associated (</a:t>
            </a:r>
            <a:r>
              <a:rPr lang="en-US" sz="2000" kern="1200" dirty="0" err="1" smtClean="0">
                <a:latin typeface="Arial" pitchFamily="4" charset="0"/>
              </a:rPr>
              <a:t>Manlick</a:t>
            </a:r>
            <a:r>
              <a:rPr lang="en-US" sz="2000" kern="1200" dirty="0" smtClean="0">
                <a:latin typeface="Arial" pitchFamily="4" charset="0"/>
              </a:rPr>
              <a:t> et al., 2013). </a:t>
            </a:r>
            <a:endParaRPr lang="en-US" sz="2000" dirty="0" smtClean="0"/>
          </a:p>
          <a:p>
            <a:pPr>
              <a:lnSpc>
                <a:spcPct val="80000"/>
              </a:lnSpc>
            </a:pPr>
            <a:endParaRPr lang="en-US" sz="2000" kern="1200" dirty="0" smtClean="0">
              <a:latin typeface="Arial" pitchFamily="4" charset="0"/>
            </a:endParaRPr>
          </a:p>
          <a:p>
            <a:pPr>
              <a:lnSpc>
                <a:spcPct val="80000"/>
              </a:lnSpc>
            </a:pPr>
            <a:endParaRPr lang="en-US" sz="2000" kern="1200" dirty="0" smtClean="0">
              <a:latin typeface="Arial" pitchFamily="4" charset="0"/>
            </a:endParaRPr>
          </a:p>
          <a:p>
            <a:pPr>
              <a:lnSpc>
                <a:spcPct val="80000"/>
              </a:lnSpc>
              <a:buNone/>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838200"/>
            <a:ext cx="7772400" cy="914400"/>
          </a:xfrm>
        </p:spPr>
        <p:txBody>
          <a:bodyPr>
            <a:normAutofit fontScale="90000"/>
          </a:bodyPr>
          <a:lstStyle/>
          <a:p>
            <a:pPr>
              <a:lnSpc>
                <a:spcPct val="80000"/>
              </a:lnSpc>
            </a:pPr>
            <a:r>
              <a:rPr lang="en-US" altLang="ko-KR" sz="4000" dirty="0" smtClean="0">
                <a:latin typeface="Verdana" pitchFamily="4" charset="0"/>
                <a:ea typeface="굴림" pitchFamily="4" charset="-127"/>
                <a:cs typeface="굴림" pitchFamily="4" charset="-127"/>
              </a:rPr>
              <a:t>Disordered Eating &amp; Avoidance </a:t>
            </a:r>
          </a:p>
        </p:txBody>
      </p:sp>
      <p:sp>
        <p:nvSpPr>
          <p:cNvPr id="60419" name="Rectangle 3"/>
          <p:cNvSpPr>
            <a:spLocks noGrp="1" noChangeArrowheads="1"/>
          </p:cNvSpPr>
          <p:nvPr>
            <p:ph type="body" idx="1"/>
          </p:nvPr>
        </p:nvSpPr>
        <p:spPr>
          <a:xfrm>
            <a:off x="457200" y="1676400"/>
            <a:ext cx="6934200" cy="4267200"/>
          </a:xfrm>
        </p:spPr>
        <p:txBody>
          <a:bodyPr>
            <a:normAutofit lnSpcReduction="10000"/>
          </a:bodyPr>
          <a:lstStyle/>
          <a:p>
            <a:pPr>
              <a:lnSpc>
                <a:spcPct val="80000"/>
              </a:lnSpc>
              <a:buNone/>
            </a:pPr>
            <a:endParaRPr lang="en-US" altLang="ko-KR" sz="2000" dirty="0" smtClean="0">
              <a:latin typeface="Verdana" pitchFamily="4" charset="0"/>
              <a:ea typeface="굴림" pitchFamily="4" charset="-127"/>
              <a:cs typeface="굴림" pitchFamily="4" charset="-127"/>
            </a:endParaRPr>
          </a:p>
          <a:p>
            <a:pPr>
              <a:lnSpc>
                <a:spcPct val="80000"/>
              </a:lnSpc>
            </a:pPr>
            <a:r>
              <a:rPr lang="en-US" sz="2000" kern="1200" dirty="0" smtClean="0">
                <a:latin typeface="Arial" pitchFamily="4" charset="0"/>
              </a:rPr>
              <a:t>Individuals with eating disorders have been found to experience more emotional avoidance than non-clinical populations (</a:t>
            </a:r>
            <a:r>
              <a:rPr lang="en-US" sz="2000" kern="1200" dirty="0" err="1" smtClean="0">
                <a:latin typeface="Arial" pitchFamily="4" charset="0"/>
              </a:rPr>
              <a:t>Wildes</a:t>
            </a:r>
            <a:r>
              <a:rPr lang="en-US" sz="2000" kern="1200" dirty="0" smtClean="0">
                <a:latin typeface="Arial" pitchFamily="4" charset="0"/>
              </a:rPr>
              <a:t>, </a:t>
            </a:r>
            <a:r>
              <a:rPr lang="en-US" sz="2000" kern="1200" dirty="0" err="1" smtClean="0">
                <a:latin typeface="Arial" pitchFamily="4" charset="0"/>
              </a:rPr>
              <a:t>Ringham</a:t>
            </a:r>
            <a:r>
              <a:rPr lang="en-US" sz="2000" kern="1200" dirty="0" smtClean="0">
                <a:latin typeface="Arial" pitchFamily="4" charset="0"/>
              </a:rPr>
              <a:t>, &amp; Marcus, 2010). </a:t>
            </a:r>
          </a:p>
          <a:p>
            <a:pPr>
              <a:lnSpc>
                <a:spcPct val="80000"/>
              </a:lnSpc>
              <a:buNone/>
            </a:pPr>
            <a:endParaRPr lang="en-US" sz="2000" kern="1200" dirty="0" smtClean="0">
              <a:latin typeface="Arial" pitchFamily="4" charset="0"/>
            </a:endParaRPr>
          </a:p>
          <a:p>
            <a:pPr>
              <a:lnSpc>
                <a:spcPct val="80000"/>
              </a:lnSpc>
            </a:pPr>
            <a:r>
              <a:rPr lang="en-US" sz="2000" kern="1200" dirty="0" smtClean="0">
                <a:latin typeface="Arial" pitchFamily="4" charset="0"/>
              </a:rPr>
              <a:t>The correlation between emotional avoidance and degree of eating disorder pathology (</a:t>
            </a:r>
            <a:r>
              <a:rPr lang="en-US" sz="2000" kern="1200" dirty="0" err="1" smtClean="0">
                <a:latin typeface="Arial" pitchFamily="4" charset="0"/>
              </a:rPr>
              <a:t>Wildes</a:t>
            </a:r>
            <a:r>
              <a:rPr lang="en-US" sz="2000" kern="1200" dirty="0" smtClean="0">
                <a:latin typeface="Arial" pitchFamily="4" charset="0"/>
              </a:rPr>
              <a:t> et al., 2010) suggests that disordered eating may help individuals to escape from difficult emotions (</a:t>
            </a:r>
            <a:r>
              <a:rPr lang="en-US" sz="2000" kern="1200" dirty="0" err="1" smtClean="0">
                <a:latin typeface="Arial" pitchFamily="4" charset="0"/>
              </a:rPr>
              <a:t>Manlick</a:t>
            </a:r>
            <a:r>
              <a:rPr lang="en-US" sz="2000" kern="1200" dirty="0" smtClean="0">
                <a:latin typeface="Arial" pitchFamily="4" charset="0"/>
              </a:rPr>
              <a:t>, Cochran, &amp; Koon, 2013). </a:t>
            </a:r>
          </a:p>
          <a:p>
            <a:pPr>
              <a:lnSpc>
                <a:spcPct val="80000"/>
              </a:lnSpc>
            </a:pPr>
            <a:endParaRPr lang="en-US" sz="2000" kern="1200" dirty="0" smtClean="0">
              <a:latin typeface="Arial" pitchFamily="4" charset="0"/>
            </a:endParaRPr>
          </a:p>
          <a:p>
            <a:pPr>
              <a:lnSpc>
                <a:spcPct val="80000"/>
              </a:lnSpc>
            </a:pPr>
            <a:r>
              <a:rPr lang="en-US" sz="2000" kern="1200" dirty="0" smtClean="0">
                <a:latin typeface="Arial" pitchFamily="4" charset="0"/>
              </a:rPr>
              <a:t>Acceptance interventions have been associated with decreased body dissatisfaction (Atkinson &amp; Wade, 2012; Pearson, </a:t>
            </a:r>
            <a:r>
              <a:rPr lang="en-US" sz="2000" kern="1200" dirty="0" err="1" smtClean="0">
                <a:latin typeface="Arial" pitchFamily="4" charset="0"/>
              </a:rPr>
              <a:t>Follette</a:t>
            </a:r>
            <a:r>
              <a:rPr lang="en-US" sz="2000" kern="1200" dirty="0" smtClean="0">
                <a:latin typeface="Arial" pitchFamily="4" charset="0"/>
              </a:rPr>
              <a:t>, &amp; Hayes, 2012) and decreased binge eating behavior (Lillis, Hayes, &amp; Levin, 2011). </a:t>
            </a:r>
            <a:endParaRPr lang="ru-RU" sz="2000" dirty="0" smtClean="0"/>
          </a:p>
          <a:p>
            <a:pPr>
              <a:lnSpc>
                <a:spcPct val="80000"/>
              </a:lnSpc>
            </a:pP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a="http://schemas.openxmlformats.org/drawingml/2006/main"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2149</TotalTime>
  <Words>5787</Words>
  <Application>Microsoft Macintosh PowerPoint</Application>
  <PresentationFormat>On-screen Show (4:3)</PresentationFormat>
  <Paragraphs>359</Paragraphs>
  <Slides>27</Slides>
  <Notes>22</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Facet</vt:lpstr>
      <vt:lpstr>Slide 1</vt:lpstr>
      <vt:lpstr>                    </vt:lpstr>
      <vt:lpstr> Disclosure (no support):</vt:lpstr>
      <vt:lpstr>Presentation Objectives: </vt:lpstr>
      <vt:lpstr>Rates of Eating Disorders (EDs)  </vt:lpstr>
      <vt:lpstr>Non-Clinical Population</vt:lpstr>
      <vt:lpstr>Adolescent EDs &amp; Comorbid Disorders </vt:lpstr>
      <vt:lpstr> Disordered Eating &amp; Fusion</vt:lpstr>
      <vt:lpstr>Disordered Eating &amp; Avoidance </vt:lpstr>
      <vt:lpstr>ACT for Disordered Eating &amp; Body Image </vt:lpstr>
      <vt:lpstr>Pearson, Follette, &amp; Hayes (2012)</vt:lpstr>
      <vt:lpstr>Clarke (2013): </vt:lpstr>
      <vt:lpstr>Martin, Plumb-Vilardaga, &amp; Timko (2014): </vt:lpstr>
      <vt:lpstr>Godfrey, Gallo, &amp; Afari (2015):</vt:lpstr>
      <vt:lpstr>Juarascio, Schumacher, Shaw, Forman, &amp; Herbert (2015):</vt:lpstr>
      <vt:lpstr>Dissertation Workshop Population </vt:lpstr>
      <vt:lpstr>Dissertation Workshop </vt:lpstr>
      <vt:lpstr>ACT Triflex </vt:lpstr>
      <vt:lpstr>Modules</vt:lpstr>
      <vt:lpstr>Be Present (Mindfulness &amp; Self as Context)</vt:lpstr>
      <vt:lpstr>Open Up (Defusion &amp; Acceptance) </vt:lpstr>
      <vt:lpstr>Presentation Objectives: </vt:lpstr>
      <vt:lpstr>References </vt:lpstr>
      <vt:lpstr>References</vt:lpstr>
      <vt:lpstr>References </vt:lpstr>
      <vt:lpstr>LILLY.YAMAMOTO@GMAIL.COM</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ACBS1</dc:creator>
  <cp:lastModifiedBy>lillian yamamoto</cp:lastModifiedBy>
  <cp:revision>139</cp:revision>
  <dcterms:created xsi:type="dcterms:W3CDTF">2016-06-17T18:45:17Z</dcterms:created>
  <dcterms:modified xsi:type="dcterms:W3CDTF">2016-06-17T18:45:34Z</dcterms:modified>
</cp:coreProperties>
</file>